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2" r:id="rId5"/>
    <p:sldMasterId id="2147483659" r:id="rId6"/>
    <p:sldMasterId id="2147483662" r:id="rId7"/>
    <p:sldMasterId id="2147483665" r:id="rId8"/>
    <p:sldMasterId id="2147483656" r:id="rId9"/>
    <p:sldMasterId id="2147483668" r:id="rId10"/>
    <p:sldMasterId id="2147483683" r:id="rId11"/>
    <p:sldMasterId id="2147483685" r:id="rId12"/>
    <p:sldMasterId id="2147483709" r:id="rId13"/>
  </p:sldMasterIdLst>
  <p:notesMasterIdLst>
    <p:notesMasterId r:id="rId56"/>
  </p:notesMasterIdLst>
  <p:handoutMasterIdLst>
    <p:handoutMasterId r:id="rId57"/>
  </p:handoutMasterIdLst>
  <p:sldIdLst>
    <p:sldId id="285" r:id="rId14"/>
    <p:sldId id="341" r:id="rId15"/>
    <p:sldId id="502" r:id="rId16"/>
    <p:sldId id="289" r:id="rId17"/>
    <p:sldId id="892" r:id="rId18"/>
    <p:sldId id="893" r:id="rId19"/>
    <p:sldId id="890" r:id="rId20"/>
    <p:sldId id="342" r:id="rId21"/>
    <p:sldId id="303" r:id="rId22"/>
    <p:sldId id="854" r:id="rId23"/>
    <p:sldId id="344" r:id="rId24"/>
    <p:sldId id="855" r:id="rId25"/>
    <p:sldId id="875" r:id="rId26"/>
    <p:sldId id="856" r:id="rId27"/>
    <p:sldId id="489" r:id="rId28"/>
    <p:sldId id="857" r:id="rId29"/>
    <p:sldId id="858" r:id="rId30"/>
    <p:sldId id="860" r:id="rId31"/>
    <p:sldId id="876" r:id="rId32"/>
    <p:sldId id="868" r:id="rId33"/>
    <p:sldId id="863" r:id="rId34"/>
    <p:sldId id="891" r:id="rId35"/>
    <p:sldId id="484" r:id="rId36"/>
    <p:sldId id="345" r:id="rId37"/>
    <p:sldId id="441" r:id="rId38"/>
    <p:sldId id="567" r:id="rId39"/>
    <p:sldId id="878" r:id="rId40"/>
    <p:sldId id="879" r:id="rId41"/>
    <p:sldId id="880" r:id="rId42"/>
    <p:sldId id="889" r:id="rId43"/>
    <p:sldId id="881" r:id="rId44"/>
    <p:sldId id="882" r:id="rId45"/>
    <p:sldId id="883" r:id="rId46"/>
    <p:sldId id="884" r:id="rId47"/>
    <p:sldId id="885" r:id="rId48"/>
    <p:sldId id="887" r:id="rId49"/>
    <p:sldId id="872" r:id="rId50"/>
    <p:sldId id="343" r:id="rId51"/>
    <p:sldId id="873" r:id="rId52"/>
    <p:sldId id="888" r:id="rId53"/>
    <p:sldId id="874" r:id="rId54"/>
    <p:sldId id="859" r:id="rId5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A6C1136D-FDC9-4155-AEA7-0252683673A6}">
          <p14:sldIdLst>
            <p14:sldId id="285"/>
            <p14:sldId id="341"/>
            <p14:sldId id="502"/>
            <p14:sldId id="289"/>
            <p14:sldId id="892"/>
            <p14:sldId id="893"/>
            <p14:sldId id="890"/>
            <p14:sldId id="342"/>
            <p14:sldId id="303"/>
            <p14:sldId id="854"/>
            <p14:sldId id="344"/>
            <p14:sldId id="855"/>
            <p14:sldId id="875"/>
            <p14:sldId id="856"/>
            <p14:sldId id="489"/>
            <p14:sldId id="857"/>
            <p14:sldId id="858"/>
            <p14:sldId id="860"/>
            <p14:sldId id="876"/>
            <p14:sldId id="868"/>
            <p14:sldId id="863"/>
            <p14:sldId id="891"/>
            <p14:sldId id="484"/>
            <p14:sldId id="345"/>
            <p14:sldId id="441"/>
            <p14:sldId id="567"/>
            <p14:sldId id="878"/>
            <p14:sldId id="879"/>
            <p14:sldId id="880"/>
            <p14:sldId id="889"/>
            <p14:sldId id="881"/>
            <p14:sldId id="882"/>
            <p14:sldId id="883"/>
            <p14:sldId id="884"/>
            <p14:sldId id="885"/>
            <p14:sldId id="887"/>
            <p14:sldId id="872"/>
            <p14:sldId id="343"/>
            <p14:sldId id="873"/>
            <p14:sldId id="888"/>
            <p14:sldId id="874"/>
            <p14:sldId id="859"/>
          </p14:sldIdLst>
        </p14:section>
      </p14:sectionLst>
    </p:ex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Knight" initials="SK" lastIdx="1" clrIdx="0">
    <p:extLst>
      <p:ext uri="{19B8F6BF-5375-455C-9EA6-DF929625EA0E}">
        <p15:presenceInfo xmlns:p15="http://schemas.microsoft.com/office/powerpoint/2012/main" userId="S-1-5-21-895132487-3713010544-511313847-1257" providerId="AD"/>
      </p:ext>
    </p:extLst>
  </p:cmAuthor>
  <p:cmAuthor id="2" name="Heather Price" initials="HP" lastIdx="8" clrIdx="1">
    <p:extLst>
      <p:ext uri="{19B8F6BF-5375-455C-9EA6-DF929625EA0E}">
        <p15:presenceInfo xmlns:p15="http://schemas.microsoft.com/office/powerpoint/2012/main" userId="S-1-5-21-895132487-3713010544-511313847-1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415"/>
    <a:srgbClr val="9F7BB5"/>
    <a:srgbClr val="CE1D23"/>
    <a:srgbClr val="FBA115"/>
    <a:srgbClr val="562988"/>
    <a:srgbClr val="009077"/>
    <a:srgbClr val="0185B5"/>
    <a:srgbClr val="00A08C"/>
    <a:srgbClr val="F8A900"/>
    <a:srgbClr val="5C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99DA9-8C2A-4A37-9B69-CE842B806452}" v="366" dt="2020-09-15T15:44:35.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71634" autoAdjust="0"/>
  </p:normalViewPr>
  <p:slideViewPr>
    <p:cSldViewPr snapToGrid="0" snapToObjects="1" showGuides="1">
      <p:cViewPr varScale="1">
        <p:scale>
          <a:sx n="47" d="100"/>
          <a:sy n="47" d="100"/>
        </p:scale>
        <p:origin x="58" y="562"/>
      </p:cViewPr>
      <p:guideLst>
        <p:guide pos="5239"/>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44"/>
    </p:cViewPr>
  </p:sorterViewPr>
  <p:notesViewPr>
    <p:cSldViewPr snapToGrid="0" snapToObjects="1" showGuides="1">
      <p:cViewPr varScale="1">
        <p:scale>
          <a:sx n="62" d="100"/>
          <a:sy n="62" d="100"/>
        </p:scale>
        <p:origin x="355" y="3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handoutMaster" Target="handoutMasters/handoutMaster1.xml"/><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Perceived levels of benefit of the Discovery tool to staff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60-4D06-B4E5-4D1CB6F0E2B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60-4D06-B4E5-4D1CB6F0E2B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60-4D06-B4E5-4D1CB6F0E2B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F60-4D06-B4E5-4D1CB6F0E2BE}"/>
              </c:ext>
            </c:extLst>
          </c:dPt>
          <c:dLbls>
            <c:dLbl>
              <c:idx val="0"/>
              <c:layout>
                <c:manualLayout>
                  <c:x val="-1.8112680560404566E-3"/>
                  <c:y val="9.32547991513124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60-4D06-B4E5-4D1CB6F0E2BE}"/>
                </c:ext>
              </c:extLst>
            </c:dLbl>
            <c:dLbl>
              <c:idx val="1"/>
              <c:layout>
                <c:manualLayout>
                  <c:x val="-0.17718882100564012"/>
                  <c:y val="6.2275946999116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60-4D06-B4E5-4D1CB6F0E2BE}"/>
                </c:ext>
              </c:extLst>
            </c:dLbl>
            <c:dLbl>
              <c:idx val="2"/>
              <c:layout>
                <c:manualLayout>
                  <c:x val="0.18538509975515846"/>
                  <c:y val="-0.1236138199085483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60-4D06-B4E5-4D1CB6F0E2BE}"/>
                </c:ext>
              </c:extLst>
            </c:dLbl>
            <c:dLbl>
              <c:idx val="3"/>
              <c:layout>
                <c:manualLayout>
                  <c:x val="2.7063987084841059E-2"/>
                  <c:y val="0.112482592790758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60-4D06-B4E5-4D1CB6F0E2B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Minimal benefit</c:v>
                </c:pt>
                <c:pt idx="1">
                  <c:v>Some benefit</c:v>
                </c:pt>
                <c:pt idx="2">
                  <c:v>Beneficial</c:v>
                </c:pt>
                <c:pt idx="3">
                  <c:v>Highly beneficial</c:v>
                </c:pt>
              </c:strCache>
            </c:strRef>
          </c:cat>
          <c:val>
            <c:numRef>
              <c:f>Sheet1!$B$2:$B$5</c:f>
              <c:numCache>
                <c:formatCode>0%</c:formatCode>
                <c:ptCount val="4"/>
                <c:pt idx="0">
                  <c:v>0.03</c:v>
                </c:pt>
                <c:pt idx="1">
                  <c:v>0.42</c:v>
                </c:pt>
                <c:pt idx="2">
                  <c:v>0.49</c:v>
                </c:pt>
                <c:pt idx="3">
                  <c:v>0.06</c:v>
                </c:pt>
              </c:numCache>
            </c:numRef>
          </c:val>
          <c:extLst>
            <c:ext xmlns:c16="http://schemas.microsoft.com/office/drawing/2014/chart" uri="{C3380CC4-5D6E-409C-BE32-E72D297353CC}">
              <c16:uniqueId val="{00000008-2F60-4D06-B4E5-4D1CB6F0E2B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Figure 3 - Perceived levels of benefit of the Discovery Tool to learners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A7-4386-9E72-750007CB1D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A7-4386-9E72-750007CB1D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FA7-4386-9E72-750007CB1D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FA7-4386-9E72-750007CB1DA3}"/>
              </c:ext>
            </c:extLst>
          </c:dPt>
          <c:dLbls>
            <c:dLbl>
              <c:idx val="0"/>
              <c:tx>
                <c:rich>
                  <a:bodyPr/>
                  <a:lstStyle/>
                  <a:p>
                    <a:r>
                      <a:rPr lang="en-US">
                        <a:solidFill>
                          <a:schemeClr val="tx1"/>
                        </a:solidFill>
                      </a:rPr>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A7-4386-9E72-750007CB1DA3}"/>
                </c:ext>
              </c:extLst>
            </c:dLbl>
            <c:dLbl>
              <c:idx val="1"/>
              <c:layout>
                <c:manualLayout>
                  <c:x val="-0.11698412916218259"/>
                  <c:y val="-0.22677854862681465"/>
                </c:manualLayout>
              </c:layout>
              <c:tx>
                <c:rich>
                  <a:bodyPr/>
                  <a:lstStyle/>
                  <a:p>
                    <a:r>
                      <a:rPr lang="en-US" dirty="0"/>
                      <a:t>60%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A7-4386-9E72-750007CB1DA3}"/>
                </c:ext>
              </c:extLst>
            </c:dLbl>
            <c:dLbl>
              <c:idx val="2"/>
              <c:layout>
                <c:manualLayout>
                  <c:x val="0.12392864167086483"/>
                  <c:y val="0.12031270803993498"/>
                </c:manualLayout>
              </c:layout>
              <c:tx>
                <c:rich>
                  <a:bodyPr/>
                  <a:lstStyle/>
                  <a:p>
                    <a:fld id="{75105F88-22E8-40CD-9F0D-B255C0D3F181}"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FA7-4386-9E72-750007CB1DA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Minimal benefit</c:v>
                </c:pt>
                <c:pt idx="1">
                  <c:v>Some benefit</c:v>
                </c:pt>
                <c:pt idx="2">
                  <c:v>Beneficial</c:v>
                </c:pt>
                <c:pt idx="3">
                  <c:v>Very beneficial</c:v>
                </c:pt>
              </c:strCache>
            </c:strRef>
          </c:cat>
          <c:val>
            <c:numRef>
              <c:f>Sheet1!$B$2:$B$5</c:f>
              <c:numCache>
                <c:formatCode>General</c:formatCode>
                <c:ptCount val="4"/>
                <c:pt idx="0">
                  <c:v>10</c:v>
                </c:pt>
                <c:pt idx="1">
                  <c:v>60</c:v>
                </c:pt>
                <c:pt idx="2">
                  <c:v>30</c:v>
                </c:pt>
                <c:pt idx="3">
                  <c:v>0</c:v>
                </c:pt>
              </c:numCache>
            </c:numRef>
          </c:val>
          <c:extLst>
            <c:ext xmlns:c16="http://schemas.microsoft.com/office/drawing/2014/chart" uri="{C3380CC4-5D6E-409C-BE32-E72D297353CC}">
              <c16:uniqueId val="{00000008-AFA7-4386-9E72-750007CB1DA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2209734564045702"/>
          <c:w val="0.87507097738720896"/>
          <c:h val="0.2779026085502369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Figure3 - Perceived benefit of the Discovery Tool to the organisation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0A-41D6-B5E3-74C685FA9B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0A-41D6-B5E3-74C685FA9B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0A-41D6-B5E3-74C685FA9B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0A-41D6-B5E3-74C685FA9BE7}"/>
              </c:ext>
            </c:extLst>
          </c:dPt>
          <c:dLbls>
            <c:dLbl>
              <c:idx val="1"/>
              <c:layout>
                <c:manualLayout>
                  <c:x val="-9.839503135024788E-2"/>
                  <c:y val="-1.36023622047244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0A-41D6-B5E3-74C685FA9BE7}"/>
                </c:ext>
              </c:extLst>
            </c:dLbl>
            <c:dLbl>
              <c:idx val="2"/>
              <c:layout>
                <c:manualLayout>
                  <c:x val="8.9115357976086329E-2"/>
                  <c:y val="-6.9600049993750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0A-41D6-B5E3-74C685FA9BE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Minimal benefit</c:v>
                </c:pt>
                <c:pt idx="1">
                  <c:v>Some benefit</c:v>
                </c:pt>
                <c:pt idx="2">
                  <c:v>Beneficial</c:v>
                </c:pt>
                <c:pt idx="3">
                  <c:v>Very beneficial</c:v>
                </c:pt>
              </c:strCache>
            </c:strRef>
          </c:cat>
          <c:val>
            <c:numRef>
              <c:f>Sheet1!$B$2:$B$5</c:f>
              <c:numCache>
                <c:formatCode>0%</c:formatCode>
                <c:ptCount val="4"/>
                <c:pt idx="0">
                  <c:v>0.06</c:v>
                </c:pt>
                <c:pt idx="1">
                  <c:v>0.39</c:v>
                </c:pt>
                <c:pt idx="2">
                  <c:v>0.43</c:v>
                </c:pt>
                <c:pt idx="3">
                  <c:v>0.12</c:v>
                </c:pt>
              </c:numCache>
            </c:numRef>
          </c:val>
          <c:extLst>
            <c:ext xmlns:c16="http://schemas.microsoft.com/office/drawing/2014/chart" uri="{C3380CC4-5D6E-409C-BE32-E72D297353CC}">
              <c16:uniqueId val="{00000008-590A-41D6-B5E3-74C685FA9BE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60418117418583"/>
          <c:y val="0.78837519847397952"/>
          <c:w val="0.7602422074301467"/>
          <c:h val="0.211624801526020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CAD84-5261-4D4D-9536-A3DD67F28AD4}"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n-GB"/>
        </a:p>
      </dgm:t>
    </dgm:pt>
    <dgm:pt modelId="{C832EEF1-4F0B-4227-A210-EE755F57B7ED}">
      <dgm:prSet phldrT="[Text]"/>
      <dgm:spPr/>
      <dgm:t>
        <a:bodyPr/>
        <a:lstStyle/>
        <a:p>
          <a:pPr>
            <a:buFont typeface="+mj-lt"/>
            <a:buAutoNum type="arabicPeriod"/>
          </a:pPr>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What do digital capabilities mean to you?</a:t>
          </a:r>
          <a:endParaRPr lang="en-GB" dirty="0"/>
        </a:p>
      </dgm:t>
    </dgm:pt>
    <dgm:pt modelId="{3C4BB7AD-2AE5-46D0-8484-DA4EEC36A56C}" type="parTrans" cxnId="{5CEE65A2-1E3A-4ADA-8C1B-72DB1DB13339}">
      <dgm:prSet/>
      <dgm:spPr/>
      <dgm:t>
        <a:bodyPr/>
        <a:lstStyle/>
        <a:p>
          <a:endParaRPr lang="en-GB"/>
        </a:p>
      </dgm:t>
    </dgm:pt>
    <dgm:pt modelId="{50984E8E-260B-4E00-A08C-34896BA5E238}" type="sibTrans" cxnId="{5CEE65A2-1E3A-4ADA-8C1B-72DB1DB13339}">
      <dgm:prSet/>
      <dgm:spPr/>
      <dgm:t>
        <a:bodyPr/>
        <a:lstStyle/>
        <a:p>
          <a:endParaRPr lang="en-GB"/>
        </a:p>
      </dgm:t>
    </dgm:pt>
    <dgm:pt modelId="{72D4A5E2-0748-458D-9F82-05C03D082564}">
      <dgm:prSet/>
      <dgm:spPr/>
      <dgm:t>
        <a:bodyPr/>
        <a:lstStyle/>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Introduction to digital capabilities</a:t>
          </a:r>
        </a:p>
      </dgm:t>
    </dgm:pt>
    <dgm:pt modelId="{21932A67-86C6-4B81-A47C-7D9433FA49A5}" type="parTrans" cxnId="{E2A3E781-8C46-4D32-80B6-FD6973F81231}">
      <dgm:prSet/>
      <dgm:spPr/>
      <dgm:t>
        <a:bodyPr/>
        <a:lstStyle/>
        <a:p>
          <a:endParaRPr lang="en-GB"/>
        </a:p>
      </dgm:t>
    </dgm:pt>
    <dgm:pt modelId="{1A405EFB-77E8-45A4-A36B-06B9176F18F2}" type="sibTrans" cxnId="{E2A3E781-8C46-4D32-80B6-FD6973F81231}">
      <dgm:prSet/>
      <dgm:spPr/>
      <dgm:t>
        <a:bodyPr/>
        <a:lstStyle/>
        <a:p>
          <a:endParaRPr lang="en-GB"/>
        </a:p>
      </dgm:t>
    </dgm:pt>
    <dgm:pt modelId="{6DAC7037-393D-4682-AD14-113E5E3796BC}">
      <dgm:prSet/>
      <dgm:spPr/>
      <dgm:t>
        <a:bodyPr/>
        <a:lstStyle/>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Introduction to JISC Discovery Tool</a:t>
          </a:r>
        </a:p>
      </dgm:t>
    </dgm:pt>
    <dgm:pt modelId="{6A98A903-4D84-41AD-849F-FDA965EFEEDD}" type="parTrans" cxnId="{7B9F787F-4D3B-43CF-BCA4-D5E46505D892}">
      <dgm:prSet/>
      <dgm:spPr/>
      <dgm:t>
        <a:bodyPr/>
        <a:lstStyle/>
        <a:p>
          <a:endParaRPr lang="en-GB"/>
        </a:p>
      </dgm:t>
    </dgm:pt>
    <dgm:pt modelId="{47556EC0-BFEF-4D35-AA3E-4072AB3634A9}" type="sibTrans" cxnId="{7B9F787F-4D3B-43CF-BCA4-D5E46505D892}">
      <dgm:prSet/>
      <dgm:spPr/>
      <dgm:t>
        <a:bodyPr/>
        <a:lstStyle/>
        <a:p>
          <a:endParaRPr lang="en-GB"/>
        </a:p>
      </dgm:t>
    </dgm:pt>
    <dgm:pt modelId="{87691072-4897-4A05-8873-DC7795F1B27C}">
      <dgm:prSet/>
      <dgm:spPr/>
      <dgm:t>
        <a:bodyPr/>
        <a:lstStyle/>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What do digital capabilities mean to you?</a:t>
          </a:r>
        </a:p>
      </dgm:t>
    </dgm:pt>
    <dgm:pt modelId="{DF6BAD9B-C92F-40B3-98FE-7241D0EFD8D4}" type="parTrans" cxnId="{4790BD36-2A0E-4F7A-A931-E34F915410CB}">
      <dgm:prSet/>
      <dgm:spPr/>
      <dgm:t>
        <a:bodyPr/>
        <a:lstStyle/>
        <a:p>
          <a:endParaRPr lang="en-GB"/>
        </a:p>
      </dgm:t>
    </dgm:pt>
    <dgm:pt modelId="{C948EFD5-390E-4BA5-B0BB-E66B5E2CD2EB}" type="sibTrans" cxnId="{4790BD36-2A0E-4F7A-A931-E34F915410CB}">
      <dgm:prSet/>
      <dgm:spPr/>
      <dgm:t>
        <a:bodyPr/>
        <a:lstStyle/>
        <a:p>
          <a:endParaRPr lang="en-GB"/>
        </a:p>
      </dgm:t>
    </dgm:pt>
    <dgm:pt modelId="{CF80CA02-94BF-4DEA-B17F-A2FCE3F49F3B}">
      <dgm:prSet/>
      <dgm:spPr/>
      <dgm:t>
        <a:bodyPr/>
        <a:lstStyle/>
        <a:p>
          <a:r>
            <a:rPr lang="en-GB"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Tailored Elements: Information Literacy &amp; Digital Wellbeing</a:t>
          </a:r>
        </a:p>
      </dgm:t>
    </dgm:pt>
    <dgm:pt modelId="{38B631D0-F101-4D3F-9313-FB01E707CC1C}" type="parTrans" cxnId="{A5CA865C-A5A3-49EC-82E0-D5A1A514870D}">
      <dgm:prSet/>
      <dgm:spPr/>
      <dgm:t>
        <a:bodyPr/>
        <a:lstStyle/>
        <a:p>
          <a:endParaRPr lang="en-GB"/>
        </a:p>
      </dgm:t>
    </dgm:pt>
    <dgm:pt modelId="{BCD238F5-E1DC-4A14-9209-AC09FDD0E305}" type="sibTrans" cxnId="{A5CA865C-A5A3-49EC-82E0-D5A1A514870D}">
      <dgm:prSet/>
      <dgm:spPr/>
      <dgm:t>
        <a:bodyPr/>
        <a:lstStyle/>
        <a:p>
          <a:endParaRPr lang="en-GB"/>
        </a:p>
      </dgm:t>
    </dgm:pt>
    <dgm:pt modelId="{15A3A081-9ABF-4CBA-AB85-51F7F1944E73}" type="pres">
      <dgm:prSet presAssocID="{FA9CAD84-5261-4D4D-9536-A3DD67F28AD4}" presName="Name0" presStyleCnt="0">
        <dgm:presLayoutVars>
          <dgm:chMax val="7"/>
          <dgm:chPref val="7"/>
          <dgm:dir/>
        </dgm:presLayoutVars>
      </dgm:prSet>
      <dgm:spPr/>
    </dgm:pt>
    <dgm:pt modelId="{5E8EE864-390C-4C18-815D-170288C0C3C4}" type="pres">
      <dgm:prSet presAssocID="{FA9CAD84-5261-4D4D-9536-A3DD67F28AD4}" presName="Name1" presStyleCnt="0"/>
      <dgm:spPr/>
    </dgm:pt>
    <dgm:pt modelId="{C1F5AA1C-7B87-4884-85DA-17996779C8C4}" type="pres">
      <dgm:prSet presAssocID="{FA9CAD84-5261-4D4D-9536-A3DD67F28AD4}" presName="cycle" presStyleCnt="0"/>
      <dgm:spPr/>
    </dgm:pt>
    <dgm:pt modelId="{86751EEE-763D-40BD-B14E-B30E5A8BC60A}" type="pres">
      <dgm:prSet presAssocID="{FA9CAD84-5261-4D4D-9536-A3DD67F28AD4}" presName="srcNode" presStyleLbl="node1" presStyleIdx="0" presStyleCnt="5"/>
      <dgm:spPr/>
    </dgm:pt>
    <dgm:pt modelId="{2B0ED050-D3DC-4F77-857B-BA7C21625D4B}" type="pres">
      <dgm:prSet presAssocID="{FA9CAD84-5261-4D4D-9536-A3DD67F28AD4}" presName="conn" presStyleLbl="parChTrans1D2" presStyleIdx="0" presStyleCnt="1"/>
      <dgm:spPr/>
    </dgm:pt>
    <dgm:pt modelId="{AEB4E104-746E-4C5D-AD30-53A553840701}" type="pres">
      <dgm:prSet presAssocID="{FA9CAD84-5261-4D4D-9536-A3DD67F28AD4}" presName="extraNode" presStyleLbl="node1" presStyleIdx="0" presStyleCnt="5"/>
      <dgm:spPr/>
    </dgm:pt>
    <dgm:pt modelId="{1EB54EB7-D9FD-4BA8-B598-3E64DB55679E}" type="pres">
      <dgm:prSet presAssocID="{FA9CAD84-5261-4D4D-9536-A3DD67F28AD4}" presName="dstNode" presStyleLbl="node1" presStyleIdx="0" presStyleCnt="5"/>
      <dgm:spPr/>
    </dgm:pt>
    <dgm:pt modelId="{15CDD7E7-BD62-4E8B-BEDE-F388A24D9895}" type="pres">
      <dgm:prSet presAssocID="{C832EEF1-4F0B-4227-A210-EE755F57B7ED}" presName="text_1" presStyleLbl="node1" presStyleIdx="0" presStyleCnt="5">
        <dgm:presLayoutVars>
          <dgm:bulletEnabled val="1"/>
        </dgm:presLayoutVars>
      </dgm:prSet>
      <dgm:spPr/>
    </dgm:pt>
    <dgm:pt modelId="{7DBA35F1-7328-42F1-B589-7E96ACAECF64}" type="pres">
      <dgm:prSet presAssocID="{C832EEF1-4F0B-4227-A210-EE755F57B7ED}" presName="accent_1" presStyleCnt="0"/>
      <dgm:spPr/>
    </dgm:pt>
    <dgm:pt modelId="{7F083A90-3DD9-4479-A29A-6F4E5CD68AA3}" type="pres">
      <dgm:prSet presAssocID="{C832EEF1-4F0B-4227-A210-EE755F57B7ED}" presName="accentRepeatNode" presStyleLbl="solidFgAcc1" presStyleIdx="0" presStyleCnt="5"/>
      <dgm:spPr/>
    </dgm:pt>
    <dgm:pt modelId="{7C062D30-56B0-4C2B-8441-5DA9A44C886F}" type="pres">
      <dgm:prSet presAssocID="{72D4A5E2-0748-458D-9F82-05C03D082564}" presName="text_2" presStyleLbl="node1" presStyleIdx="1" presStyleCnt="5">
        <dgm:presLayoutVars>
          <dgm:bulletEnabled val="1"/>
        </dgm:presLayoutVars>
      </dgm:prSet>
      <dgm:spPr/>
    </dgm:pt>
    <dgm:pt modelId="{DFE44305-191E-4C00-B22B-E9EA9B174286}" type="pres">
      <dgm:prSet presAssocID="{72D4A5E2-0748-458D-9F82-05C03D082564}" presName="accent_2" presStyleCnt="0"/>
      <dgm:spPr/>
    </dgm:pt>
    <dgm:pt modelId="{D34D3A83-0ECB-4D04-95D2-D309A8F1F45C}" type="pres">
      <dgm:prSet presAssocID="{72D4A5E2-0748-458D-9F82-05C03D082564}" presName="accentRepeatNode" presStyleLbl="solidFgAcc1" presStyleIdx="1" presStyleCnt="5"/>
      <dgm:spPr/>
    </dgm:pt>
    <dgm:pt modelId="{EAD32AE1-A046-4260-9F03-0D27F6B0539F}" type="pres">
      <dgm:prSet presAssocID="{CF80CA02-94BF-4DEA-B17F-A2FCE3F49F3B}" presName="text_3" presStyleLbl="node1" presStyleIdx="2" presStyleCnt="5">
        <dgm:presLayoutVars>
          <dgm:bulletEnabled val="1"/>
        </dgm:presLayoutVars>
      </dgm:prSet>
      <dgm:spPr/>
    </dgm:pt>
    <dgm:pt modelId="{54E4185E-CCDD-4F1A-93B7-6ED943F9B362}" type="pres">
      <dgm:prSet presAssocID="{CF80CA02-94BF-4DEA-B17F-A2FCE3F49F3B}" presName="accent_3" presStyleCnt="0"/>
      <dgm:spPr/>
    </dgm:pt>
    <dgm:pt modelId="{AF524089-5800-4BE4-A2A6-661129D21710}" type="pres">
      <dgm:prSet presAssocID="{CF80CA02-94BF-4DEA-B17F-A2FCE3F49F3B}" presName="accentRepeatNode" presStyleLbl="solidFgAcc1" presStyleIdx="2" presStyleCnt="5"/>
      <dgm:spPr/>
    </dgm:pt>
    <dgm:pt modelId="{E89164A5-1339-46A2-99B2-46E533E1BE9D}" type="pres">
      <dgm:prSet presAssocID="{6DAC7037-393D-4682-AD14-113E5E3796BC}" presName="text_4" presStyleLbl="node1" presStyleIdx="3" presStyleCnt="5">
        <dgm:presLayoutVars>
          <dgm:bulletEnabled val="1"/>
        </dgm:presLayoutVars>
      </dgm:prSet>
      <dgm:spPr/>
    </dgm:pt>
    <dgm:pt modelId="{36071052-AD92-4987-A64A-D2218709F019}" type="pres">
      <dgm:prSet presAssocID="{6DAC7037-393D-4682-AD14-113E5E3796BC}" presName="accent_4" presStyleCnt="0"/>
      <dgm:spPr/>
    </dgm:pt>
    <dgm:pt modelId="{922A897B-0C93-4BA9-B0E9-64962F446384}" type="pres">
      <dgm:prSet presAssocID="{6DAC7037-393D-4682-AD14-113E5E3796BC}" presName="accentRepeatNode" presStyleLbl="solidFgAcc1" presStyleIdx="3" presStyleCnt="5"/>
      <dgm:spPr/>
    </dgm:pt>
    <dgm:pt modelId="{B7306664-009B-48A1-BE67-856CC6146233}" type="pres">
      <dgm:prSet presAssocID="{87691072-4897-4A05-8873-DC7795F1B27C}" presName="text_5" presStyleLbl="node1" presStyleIdx="4" presStyleCnt="5">
        <dgm:presLayoutVars>
          <dgm:bulletEnabled val="1"/>
        </dgm:presLayoutVars>
      </dgm:prSet>
      <dgm:spPr/>
    </dgm:pt>
    <dgm:pt modelId="{94147BAE-0C14-4D97-B052-0483947905B6}" type="pres">
      <dgm:prSet presAssocID="{87691072-4897-4A05-8873-DC7795F1B27C}" presName="accent_5" presStyleCnt="0"/>
      <dgm:spPr/>
    </dgm:pt>
    <dgm:pt modelId="{5D3371E8-BF53-463F-97AE-49499A3B8638}" type="pres">
      <dgm:prSet presAssocID="{87691072-4897-4A05-8873-DC7795F1B27C}" presName="accentRepeatNode" presStyleLbl="solidFgAcc1" presStyleIdx="4" presStyleCnt="5"/>
      <dgm:spPr/>
    </dgm:pt>
  </dgm:ptLst>
  <dgm:cxnLst>
    <dgm:cxn modelId="{A1F69B08-9A69-4DD9-9074-CBD6A549C400}" type="presOf" srcId="{CF80CA02-94BF-4DEA-B17F-A2FCE3F49F3B}" destId="{EAD32AE1-A046-4260-9F03-0D27F6B0539F}" srcOrd="0" destOrd="0" presId="urn:microsoft.com/office/officeart/2008/layout/VerticalCurvedList"/>
    <dgm:cxn modelId="{4790BD36-2A0E-4F7A-A931-E34F915410CB}" srcId="{FA9CAD84-5261-4D4D-9536-A3DD67F28AD4}" destId="{87691072-4897-4A05-8873-DC7795F1B27C}" srcOrd="4" destOrd="0" parTransId="{DF6BAD9B-C92F-40B3-98FE-7241D0EFD8D4}" sibTransId="{C948EFD5-390E-4BA5-B0BB-E66B5E2CD2EB}"/>
    <dgm:cxn modelId="{A5CA865C-A5A3-49EC-82E0-D5A1A514870D}" srcId="{FA9CAD84-5261-4D4D-9536-A3DD67F28AD4}" destId="{CF80CA02-94BF-4DEA-B17F-A2FCE3F49F3B}" srcOrd="2" destOrd="0" parTransId="{38B631D0-F101-4D3F-9313-FB01E707CC1C}" sibTransId="{BCD238F5-E1DC-4A14-9209-AC09FDD0E305}"/>
    <dgm:cxn modelId="{18D4EC43-7084-44CD-8517-E686FA823BB4}" type="presOf" srcId="{FA9CAD84-5261-4D4D-9536-A3DD67F28AD4}" destId="{15A3A081-9ABF-4CBA-AB85-51F7F1944E73}" srcOrd="0" destOrd="0" presId="urn:microsoft.com/office/officeart/2008/layout/VerticalCurvedList"/>
    <dgm:cxn modelId="{269E7957-298A-493E-A456-B674733222D6}" type="presOf" srcId="{50984E8E-260B-4E00-A08C-34896BA5E238}" destId="{2B0ED050-D3DC-4F77-857B-BA7C21625D4B}" srcOrd="0" destOrd="0" presId="urn:microsoft.com/office/officeart/2008/layout/VerticalCurvedList"/>
    <dgm:cxn modelId="{7B9F787F-4D3B-43CF-BCA4-D5E46505D892}" srcId="{FA9CAD84-5261-4D4D-9536-A3DD67F28AD4}" destId="{6DAC7037-393D-4682-AD14-113E5E3796BC}" srcOrd="3" destOrd="0" parTransId="{6A98A903-4D84-41AD-849F-FDA965EFEEDD}" sibTransId="{47556EC0-BFEF-4D35-AA3E-4072AB3634A9}"/>
    <dgm:cxn modelId="{E2A3E781-8C46-4D32-80B6-FD6973F81231}" srcId="{FA9CAD84-5261-4D4D-9536-A3DD67F28AD4}" destId="{72D4A5E2-0748-458D-9F82-05C03D082564}" srcOrd="1" destOrd="0" parTransId="{21932A67-86C6-4B81-A47C-7D9433FA49A5}" sibTransId="{1A405EFB-77E8-45A4-A36B-06B9176F18F2}"/>
    <dgm:cxn modelId="{5CEE65A2-1E3A-4ADA-8C1B-72DB1DB13339}" srcId="{FA9CAD84-5261-4D4D-9536-A3DD67F28AD4}" destId="{C832EEF1-4F0B-4227-A210-EE755F57B7ED}" srcOrd="0" destOrd="0" parTransId="{3C4BB7AD-2AE5-46D0-8484-DA4EEC36A56C}" sibTransId="{50984E8E-260B-4E00-A08C-34896BA5E238}"/>
    <dgm:cxn modelId="{B3DA8EB3-16C8-4B77-95E6-EDE886CE5FA9}" type="presOf" srcId="{C832EEF1-4F0B-4227-A210-EE755F57B7ED}" destId="{15CDD7E7-BD62-4E8B-BEDE-F388A24D9895}" srcOrd="0" destOrd="0" presId="urn:microsoft.com/office/officeart/2008/layout/VerticalCurvedList"/>
    <dgm:cxn modelId="{BD7541D6-BD0E-4FCE-8CD7-0DD40FFA6EB0}" type="presOf" srcId="{72D4A5E2-0748-458D-9F82-05C03D082564}" destId="{7C062D30-56B0-4C2B-8441-5DA9A44C886F}" srcOrd="0" destOrd="0" presId="urn:microsoft.com/office/officeart/2008/layout/VerticalCurvedList"/>
    <dgm:cxn modelId="{FCEB52D8-44EA-4410-A4BF-5FF8C7CDB506}" type="presOf" srcId="{6DAC7037-393D-4682-AD14-113E5E3796BC}" destId="{E89164A5-1339-46A2-99B2-46E533E1BE9D}" srcOrd="0" destOrd="0" presId="urn:microsoft.com/office/officeart/2008/layout/VerticalCurvedList"/>
    <dgm:cxn modelId="{C88A34E6-7551-4584-9D46-F81F872D8128}" type="presOf" srcId="{87691072-4897-4A05-8873-DC7795F1B27C}" destId="{B7306664-009B-48A1-BE67-856CC6146233}" srcOrd="0" destOrd="0" presId="urn:microsoft.com/office/officeart/2008/layout/VerticalCurvedList"/>
    <dgm:cxn modelId="{5505E576-A1BA-4E32-B104-883EA2451C6A}" type="presParOf" srcId="{15A3A081-9ABF-4CBA-AB85-51F7F1944E73}" destId="{5E8EE864-390C-4C18-815D-170288C0C3C4}" srcOrd="0" destOrd="0" presId="urn:microsoft.com/office/officeart/2008/layout/VerticalCurvedList"/>
    <dgm:cxn modelId="{8C0901C1-6800-4835-9372-5CAD9DE84889}" type="presParOf" srcId="{5E8EE864-390C-4C18-815D-170288C0C3C4}" destId="{C1F5AA1C-7B87-4884-85DA-17996779C8C4}" srcOrd="0" destOrd="0" presId="urn:microsoft.com/office/officeart/2008/layout/VerticalCurvedList"/>
    <dgm:cxn modelId="{CB2B38F6-58D3-4D25-8663-DC170D8E713C}" type="presParOf" srcId="{C1F5AA1C-7B87-4884-85DA-17996779C8C4}" destId="{86751EEE-763D-40BD-B14E-B30E5A8BC60A}" srcOrd="0" destOrd="0" presId="urn:microsoft.com/office/officeart/2008/layout/VerticalCurvedList"/>
    <dgm:cxn modelId="{EBE98D9A-3AE5-48D0-A3C4-CE4DB627F23D}" type="presParOf" srcId="{C1F5AA1C-7B87-4884-85DA-17996779C8C4}" destId="{2B0ED050-D3DC-4F77-857B-BA7C21625D4B}" srcOrd="1" destOrd="0" presId="urn:microsoft.com/office/officeart/2008/layout/VerticalCurvedList"/>
    <dgm:cxn modelId="{9A2A12C8-E6E2-4745-8230-70E0A33BC1B8}" type="presParOf" srcId="{C1F5AA1C-7B87-4884-85DA-17996779C8C4}" destId="{AEB4E104-746E-4C5D-AD30-53A553840701}" srcOrd="2" destOrd="0" presId="urn:microsoft.com/office/officeart/2008/layout/VerticalCurvedList"/>
    <dgm:cxn modelId="{88643412-C980-4043-BEF1-097A307E9F6C}" type="presParOf" srcId="{C1F5AA1C-7B87-4884-85DA-17996779C8C4}" destId="{1EB54EB7-D9FD-4BA8-B598-3E64DB55679E}" srcOrd="3" destOrd="0" presId="urn:microsoft.com/office/officeart/2008/layout/VerticalCurvedList"/>
    <dgm:cxn modelId="{56F00940-CAA5-4F45-8C1C-E0026B3D606C}" type="presParOf" srcId="{5E8EE864-390C-4C18-815D-170288C0C3C4}" destId="{15CDD7E7-BD62-4E8B-BEDE-F388A24D9895}" srcOrd="1" destOrd="0" presId="urn:microsoft.com/office/officeart/2008/layout/VerticalCurvedList"/>
    <dgm:cxn modelId="{11F2F2A2-7BEE-4DDD-8B0F-62541D372C23}" type="presParOf" srcId="{5E8EE864-390C-4C18-815D-170288C0C3C4}" destId="{7DBA35F1-7328-42F1-B589-7E96ACAECF64}" srcOrd="2" destOrd="0" presId="urn:microsoft.com/office/officeart/2008/layout/VerticalCurvedList"/>
    <dgm:cxn modelId="{CD76DB94-08A3-4EF9-9982-21A59B8091B7}" type="presParOf" srcId="{7DBA35F1-7328-42F1-B589-7E96ACAECF64}" destId="{7F083A90-3DD9-4479-A29A-6F4E5CD68AA3}" srcOrd="0" destOrd="0" presId="urn:microsoft.com/office/officeart/2008/layout/VerticalCurvedList"/>
    <dgm:cxn modelId="{C1E79231-5F7C-459B-BE22-87F214FC5E22}" type="presParOf" srcId="{5E8EE864-390C-4C18-815D-170288C0C3C4}" destId="{7C062D30-56B0-4C2B-8441-5DA9A44C886F}" srcOrd="3" destOrd="0" presId="urn:microsoft.com/office/officeart/2008/layout/VerticalCurvedList"/>
    <dgm:cxn modelId="{2B469ECB-4648-4E50-9533-508EF24CFE18}" type="presParOf" srcId="{5E8EE864-390C-4C18-815D-170288C0C3C4}" destId="{DFE44305-191E-4C00-B22B-E9EA9B174286}" srcOrd="4" destOrd="0" presId="urn:microsoft.com/office/officeart/2008/layout/VerticalCurvedList"/>
    <dgm:cxn modelId="{743BF614-D617-410A-A469-66CE5630A6A0}" type="presParOf" srcId="{DFE44305-191E-4C00-B22B-E9EA9B174286}" destId="{D34D3A83-0ECB-4D04-95D2-D309A8F1F45C}" srcOrd="0" destOrd="0" presId="urn:microsoft.com/office/officeart/2008/layout/VerticalCurvedList"/>
    <dgm:cxn modelId="{A13F78F3-0631-4FFA-ADB6-7FEC2D711678}" type="presParOf" srcId="{5E8EE864-390C-4C18-815D-170288C0C3C4}" destId="{EAD32AE1-A046-4260-9F03-0D27F6B0539F}" srcOrd="5" destOrd="0" presId="urn:microsoft.com/office/officeart/2008/layout/VerticalCurvedList"/>
    <dgm:cxn modelId="{A1FBBFDE-84E3-4F00-9F99-732C2A4473CD}" type="presParOf" srcId="{5E8EE864-390C-4C18-815D-170288C0C3C4}" destId="{54E4185E-CCDD-4F1A-93B7-6ED943F9B362}" srcOrd="6" destOrd="0" presId="urn:microsoft.com/office/officeart/2008/layout/VerticalCurvedList"/>
    <dgm:cxn modelId="{373EE56E-97E2-4B5A-8AAD-09E31FF898AF}" type="presParOf" srcId="{54E4185E-CCDD-4F1A-93B7-6ED943F9B362}" destId="{AF524089-5800-4BE4-A2A6-661129D21710}" srcOrd="0" destOrd="0" presId="urn:microsoft.com/office/officeart/2008/layout/VerticalCurvedList"/>
    <dgm:cxn modelId="{851FC08C-DED1-436F-AE30-B8DC5427C3F9}" type="presParOf" srcId="{5E8EE864-390C-4C18-815D-170288C0C3C4}" destId="{E89164A5-1339-46A2-99B2-46E533E1BE9D}" srcOrd="7" destOrd="0" presId="urn:microsoft.com/office/officeart/2008/layout/VerticalCurvedList"/>
    <dgm:cxn modelId="{D6F6CADE-35BA-4E1C-81E4-74183B004E57}" type="presParOf" srcId="{5E8EE864-390C-4C18-815D-170288C0C3C4}" destId="{36071052-AD92-4987-A64A-D2218709F019}" srcOrd="8" destOrd="0" presId="urn:microsoft.com/office/officeart/2008/layout/VerticalCurvedList"/>
    <dgm:cxn modelId="{5B1AF11E-8F12-4B79-BAB6-6D07C07410DE}" type="presParOf" srcId="{36071052-AD92-4987-A64A-D2218709F019}" destId="{922A897B-0C93-4BA9-B0E9-64962F446384}" srcOrd="0" destOrd="0" presId="urn:microsoft.com/office/officeart/2008/layout/VerticalCurvedList"/>
    <dgm:cxn modelId="{979AFA27-9648-4EB2-B841-E61F783E4046}" type="presParOf" srcId="{5E8EE864-390C-4C18-815D-170288C0C3C4}" destId="{B7306664-009B-48A1-BE67-856CC6146233}" srcOrd="9" destOrd="0" presId="urn:microsoft.com/office/officeart/2008/layout/VerticalCurvedList"/>
    <dgm:cxn modelId="{8C30B120-5EC4-4864-954B-2DCA16B51922}" type="presParOf" srcId="{5E8EE864-390C-4C18-815D-170288C0C3C4}" destId="{94147BAE-0C14-4D97-B052-0483947905B6}" srcOrd="10" destOrd="0" presId="urn:microsoft.com/office/officeart/2008/layout/VerticalCurvedList"/>
    <dgm:cxn modelId="{234B1E17-D1B8-4FF4-8C58-5FAB7BEDA323}" type="presParOf" srcId="{94147BAE-0C14-4D97-B052-0483947905B6}" destId="{5D3371E8-BF53-463F-97AE-49499A3B863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ED050-D3DC-4F77-857B-BA7C21625D4B}">
      <dsp:nvSpPr>
        <dsp:cNvPr id="0" name=""/>
        <dsp:cNvSpPr/>
      </dsp:nvSpPr>
      <dsp:spPr>
        <a:xfrm>
          <a:off x="-2650958" y="-408963"/>
          <a:ext cx="3164224" cy="3164224"/>
        </a:xfrm>
        <a:prstGeom prst="blockArc">
          <a:avLst>
            <a:gd name="adj1" fmla="val 18900000"/>
            <a:gd name="adj2" fmla="val 2700000"/>
            <a:gd name="adj3" fmla="val 683"/>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CDD7E7-BD62-4E8B-BEDE-F388A24D9895}">
      <dsp:nvSpPr>
        <dsp:cNvPr id="0" name=""/>
        <dsp:cNvSpPr/>
      </dsp:nvSpPr>
      <dsp:spPr>
        <a:xfrm>
          <a:off x="225812" y="146596"/>
          <a:ext cx="4778066" cy="29338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871" tIns="30480" rIns="30480" bIns="30480" numCol="1" spcCol="1270" anchor="ctr" anchorCtr="0">
          <a:noAutofit/>
        </a:bodyPr>
        <a:lstStyle/>
        <a:p>
          <a:pPr marL="0" lvl="0" indent="0" algn="l" defTabSz="533400">
            <a:lnSpc>
              <a:spcPct val="90000"/>
            </a:lnSpc>
            <a:spcBef>
              <a:spcPct val="0"/>
            </a:spcBef>
            <a:spcAft>
              <a:spcPct val="35000"/>
            </a:spcAft>
            <a:buFont typeface="+mj-lt"/>
            <a:buNone/>
          </a:pPr>
          <a:r>
            <a:rPr lang="en-GB" sz="1200" kern="1200"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What do digital capabilities mean to you?</a:t>
          </a:r>
          <a:endParaRPr lang="en-GB" sz="1200" kern="1200" dirty="0"/>
        </a:p>
      </dsp:txBody>
      <dsp:txXfrm>
        <a:off x="225812" y="146596"/>
        <a:ext cx="4778066" cy="293381"/>
      </dsp:txXfrm>
    </dsp:sp>
    <dsp:sp modelId="{7F083A90-3DD9-4479-A29A-6F4E5CD68AA3}">
      <dsp:nvSpPr>
        <dsp:cNvPr id="0" name=""/>
        <dsp:cNvSpPr/>
      </dsp:nvSpPr>
      <dsp:spPr>
        <a:xfrm>
          <a:off x="42448" y="109924"/>
          <a:ext cx="366726" cy="36672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C062D30-56B0-4C2B-8441-5DA9A44C886F}">
      <dsp:nvSpPr>
        <dsp:cNvPr id="0" name=""/>
        <dsp:cNvSpPr/>
      </dsp:nvSpPr>
      <dsp:spPr>
        <a:xfrm>
          <a:off x="436040" y="586527"/>
          <a:ext cx="4567838" cy="29338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871"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Introduction to digital capabilities</a:t>
          </a:r>
        </a:p>
      </dsp:txBody>
      <dsp:txXfrm>
        <a:off x="436040" y="586527"/>
        <a:ext cx="4567838" cy="293381"/>
      </dsp:txXfrm>
    </dsp:sp>
    <dsp:sp modelId="{D34D3A83-0ECB-4D04-95D2-D309A8F1F45C}">
      <dsp:nvSpPr>
        <dsp:cNvPr id="0" name=""/>
        <dsp:cNvSpPr/>
      </dsp:nvSpPr>
      <dsp:spPr>
        <a:xfrm>
          <a:off x="252677" y="549854"/>
          <a:ext cx="366726" cy="366726"/>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AD32AE1-A046-4260-9F03-0D27F6B0539F}">
      <dsp:nvSpPr>
        <dsp:cNvPr id="0" name=""/>
        <dsp:cNvSpPr/>
      </dsp:nvSpPr>
      <dsp:spPr>
        <a:xfrm>
          <a:off x="500563" y="1026458"/>
          <a:ext cx="4503315" cy="29338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871"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Tailored Elements: Information Literacy &amp; Digital Wellbeing</a:t>
          </a:r>
        </a:p>
      </dsp:txBody>
      <dsp:txXfrm>
        <a:off x="500563" y="1026458"/>
        <a:ext cx="4503315" cy="293381"/>
      </dsp:txXfrm>
    </dsp:sp>
    <dsp:sp modelId="{AF524089-5800-4BE4-A2A6-661129D21710}">
      <dsp:nvSpPr>
        <dsp:cNvPr id="0" name=""/>
        <dsp:cNvSpPr/>
      </dsp:nvSpPr>
      <dsp:spPr>
        <a:xfrm>
          <a:off x="317200" y="989785"/>
          <a:ext cx="366726" cy="366726"/>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89164A5-1339-46A2-99B2-46E533E1BE9D}">
      <dsp:nvSpPr>
        <dsp:cNvPr id="0" name=""/>
        <dsp:cNvSpPr/>
      </dsp:nvSpPr>
      <dsp:spPr>
        <a:xfrm>
          <a:off x="436040" y="1466389"/>
          <a:ext cx="4567838" cy="29338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871"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Introduction to JISC Discovery Tool</a:t>
          </a:r>
        </a:p>
      </dsp:txBody>
      <dsp:txXfrm>
        <a:off x="436040" y="1466389"/>
        <a:ext cx="4567838" cy="293381"/>
      </dsp:txXfrm>
    </dsp:sp>
    <dsp:sp modelId="{922A897B-0C93-4BA9-B0E9-64962F446384}">
      <dsp:nvSpPr>
        <dsp:cNvPr id="0" name=""/>
        <dsp:cNvSpPr/>
      </dsp:nvSpPr>
      <dsp:spPr>
        <a:xfrm>
          <a:off x="252677" y="1429716"/>
          <a:ext cx="366726" cy="366726"/>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7306664-009B-48A1-BE67-856CC6146233}">
      <dsp:nvSpPr>
        <dsp:cNvPr id="0" name=""/>
        <dsp:cNvSpPr/>
      </dsp:nvSpPr>
      <dsp:spPr>
        <a:xfrm>
          <a:off x="225812" y="1906320"/>
          <a:ext cx="4778066" cy="29338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2871"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effectLst>
                <a:outerShdw blurRad="38100" dist="38100" dir="2700000" algn="tl">
                  <a:srgbClr val="000000">
                    <a:alpha val="43137"/>
                  </a:srgbClr>
                </a:outerShdw>
              </a:effectLst>
              <a:latin typeface="Leelawadee" panose="020B0502040204020203" pitchFamily="34" charset="-34"/>
              <a:cs typeface="Leelawadee" panose="020B0502040204020203" pitchFamily="34" charset="-34"/>
            </a:rPr>
            <a:t>What do digital capabilities mean to you?</a:t>
          </a:r>
        </a:p>
      </dsp:txBody>
      <dsp:txXfrm>
        <a:off x="225812" y="1906320"/>
        <a:ext cx="4778066" cy="293381"/>
      </dsp:txXfrm>
    </dsp:sp>
    <dsp:sp modelId="{5D3371E8-BF53-463F-97AE-49499A3B8638}">
      <dsp:nvSpPr>
        <dsp:cNvPr id="0" name=""/>
        <dsp:cNvSpPr/>
      </dsp:nvSpPr>
      <dsp:spPr>
        <a:xfrm>
          <a:off x="42448" y="1869647"/>
          <a:ext cx="366726" cy="366726"/>
        </a:xfrm>
        <a:prstGeom prst="ellipse">
          <a:avLst/>
        </a:prstGeom>
        <a:solidFill>
          <a:schemeClr val="lt1">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15/09/2020</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14/09/2020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11567F-F019-E948-A7D1-1F94AF06001C}" type="slidenum">
              <a:rPr lang="en-GB" smtClean="0"/>
              <a:t>1</a:t>
            </a:fld>
            <a:endParaRPr lang="en-GB"/>
          </a:p>
        </p:txBody>
      </p:sp>
    </p:spTree>
    <p:extLst>
      <p:ext uri="{BB962C8B-B14F-4D97-AF65-F5344CB8AC3E}">
        <p14:creationId xmlns:p14="http://schemas.microsoft.com/office/powerpoint/2010/main" val="284983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684213"/>
            <a:ext cx="4826000" cy="2714625"/>
          </a:xfrm>
        </p:spPr>
      </p:sp>
      <p:sp>
        <p:nvSpPr>
          <p:cNvPr id="3" name="Notes Placeholder 2"/>
          <p:cNvSpPr>
            <a:spLocks noGrp="1"/>
          </p:cNvSpPr>
          <p:nvPr>
            <p:ph type="body" idx="1"/>
          </p:nvPr>
        </p:nvSpPr>
        <p:spPr>
          <a:xfrm>
            <a:off x="333631" y="3694670"/>
            <a:ext cx="6240163" cy="5449330"/>
          </a:xfrm>
        </p:spPr>
        <p:txBody>
          <a:bodyPr/>
          <a:lstStyle/>
          <a:p>
            <a:pPr marL="0" marR="0" lvl="0" indent="0" algn="l" defTabSz="707608" rtl="0" eaLnBrk="0" fontAlgn="base" latinLnBrk="0" hangingPunct="0">
              <a:lnSpc>
                <a:spcPct val="90000"/>
              </a:lnSpc>
              <a:spcBef>
                <a:spcPts val="464"/>
              </a:spcBef>
              <a:spcAft>
                <a:spcPct val="0"/>
              </a:spcAft>
              <a:buClr>
                <a:schemeClr val="accent1"/>
              </a:buClr>
              <a:buSzPct val="120000"/>
              <a:buFont typeface="Corbel" panose="020B0503020204020204" pitchFamily="34" charset="0"/>
              <a:buNone/>
              <a:tabLst/>
              <a:defRPr/>
            </a:pPr>
            <a:r>
              <a:rPr lang="en-US" sz="1200" dirty="0"/>
              <a:t>But we know that people don’t set out to become ‘digitally capable’ in a general way. They set out to learn a particular subject, to research a particular topic, to achieve particular tasks, to work towards particular goals in their career. So the framework has to be </a:t>
            </a:r>
            <a:r>
              <a:rPr lang="en-US" sz="1200" b="1" dirty="0"/>
              <a:t>adapted to make sense in very different settings</a:t>
            </a:r>
            <a:r>
              <a:rPr lang="en-US" sz="1200" dirty="0"/>
              <a:t>.  </a:t>
            </a:r>
          </a:p>
          <a:p>
            <a:pPr marL="0" indent="0" defTabSz="707608" eaLnBrk="0" fontAlgn="base" hangingPunct="0">
              <a:lnSpc>
                <a:spcPct val="90000"/>
              </a:lnSpc>
              <a:spcBef>
                <a:spcPts val="464"/>
              </a:spcBef>
              <a:spcAft>
                <a:spcPct val="0"/>
              </a:spcAft>
              <a:buClr>
                <a:schemeClr val="accent1"/>
              </a:buClr>
              <a:buSzPct val="120000"/>
              <a:buFont typeface="Corbel" panose="020B0503020204020204" pitchFamily="34" charset="0"/>
              <a:buNone/>
              <a:defRPr/>
            </a:pPr>
            <a:endParaRPr lang="en-US" sz="1200" dirty="0"/>
          </a:p>
          <a:p>
            <a:pPr marL="0" marR="0" lvl="0" indent="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r>
              <a:rPr lang="en-US" sz="1200" baseline="0" dirty="0"/>
              <a:t>We have explored the framework from the perspective of </a:t>
            </a:r>
            <a:r>
              <a:rPr lang="en-US" sz="1200" b="1" baseline="0" dirty="0"/>
              <a:t>different staff roles. </a:t>
            </a:r>
            <a:r>
              <a:rPr lang="en-US" sz="1200" b="0" baseline="0" dirty="0"/>
              <a:t>Th</a:t>
            </a:r>
            <a:r>
              <a:rPr lang="en-US" sz="1200" baseline="0" dirty="0"/>
              <a:t>ese profiles aren’t meant to suggest that ALL staff in particular roles, or learners, need ALL or ONLY these skills, but they can provide a useful starting point for conversations for example across a team to agree what skills might be needed, or the identification of any gaps.</a:t>
            </a:r>
          </a:p>
          <a:p>
            <a:pPr marL="0" marR="0" lvl="0" indent="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endParaRPr lang="en-US" sz="1200" baseline="0" dirty="0"/>
          </a:p>
          <a:p>
            <a:pPr marL="0" marR="0" lvl="0" indent="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None/>
              <a:tabLst/>
              <a:defRPr/>
            </a:pPr>
            <a:r>
              <a:rPr lang="en-US" sz="1200" baseline="0" dirty="0"/>
              <a:t>We have 9 profiles all together – each have been designed in collaboration with the relevant professional body mapping to the relevant professional framework - </a:t>
            </a:r>
            <a:r>
              <a:rPr lang="en-US" sz="1200" dirty="0"/>
              <a:t>for example the HE teaching profile aligns with the UK PSF</a:t>
            </a:r>
          </a:p>
          <a:p>
            <a:pPr marL="222766" lvl="1" indent="-111383"/>
            <a:endParaRPr lang="en-US" sz="1200" dirty="0"/>
          </a:p>
          <a:p>
            <a:pPr marL="285750" lvl="0" indent="-285750">
              <a:spcBef>
                <a:spcPts val="310"/>
              </a:spcBef>
              <a:buFont typeface="Arial" panose="020B0604020202020204" pitchFamily="34" charset="0"/>
              <a:buChar char="•"/>
            </a:pPr>
            <a:r>
              <a:rPr lang="en-GB" sz="1200" dirty="0"/>
              <a:t>HE teacher profile mapped to UKPSF</a:t>
            </a:r>
          </a:p>
          <a:p>
            <a:pPr marL="285750" lvl="0" indent="-285750">
              <a:spcBef>
                <a:spcPts val="310"/>
              </a:spcBef>
              <a:buFont typeface="Arial" panose="020B0604020202020204" pitchFamily="34" charset="0"/>
              <a:buChar char="•"/>
            </a:pPr>
            <a:r>
              <a:rPr lang="en-GB" sz="1200" dirty="0"/>
              <a:t>FE teacher</a:t>
            </a:r>
          </a:p>
          <a:p>
            <a:pPr marL="285750" lvl="0" indent="-285750">
              <a:spcBef>
                <a:spcPts val="310"/>
              </a:spcBef>
              <a:buFont typeface="Arial" panose="020B0604020202020204" pitchFamily="34" charset="0"/>
              <a:buChar char="•"/>
            </a:pPr>
            <a:r>
              <a:rPr lang="en-GB" sz="1200" dirty="0"/>
              <a:t>Digital leader</a:t>
            </a:r>
          </a:p>
          <a:p>
            <a:pPr marL="285750" lvl="0" indent="-285750">
              <a:spcBef>
                <a:spcPts val="310"/>
              </a:spcBef>
              <a:buFont typeface="Arial" panose="020B0604020202020204" pitchFamily="34" charset="0"/>
              <a:buChar char="•"/>
            </a:pPr>
            <a:r>
              <a:rPr lang="en-GB" sz="1200" dirty="0"/>
              <a:t>Library and information professional mapped to CILIP PKSB</a:t>
            </a:r>
          </a:p>
          <a:p>
            <a:pPr marL="285750" lvl="0" indent="-285750">
              <a:spcBef>
                <a:spcPts val="310"/>
              </a:spcBef>
              <a:buFont typeface="Arial" panose="020B0604020202020204" pitchFamily="34" charset="0"/>
              <a:buChar char="•"/>
            </a:pPr>
            <a:r>
              <a:rPr lang="en-GB" sz="1200" dirty="0"/>
              <a:t>Researcher mapped to RDF in collaboration with Vitae</a:t>
            </a:r>
          </a:p>
          <a:p>
            <a:pPr marL="285750" lvl="0" indent="-285750">
              <a:spcBef>
                <a:spcPts val="310"/>
              </a:spcBef>
              <a:buFont typeface="Arial" panose="020B0604020202020204" pitchFamily="34" charset="0"/>
              <a:buChar char="•"/>
            </a:pPr>
            <a:r>
              <a:rPr lang="en-GB" sz="1200" dirty="0"/>
              <a:t>Learning technology mapping in collaboration with ALT</a:t>
            </a:r>
          </a:p>
          <a:p>
            <a:pPr marL="285750" lvl="0" indent="-285750">
              <a:spcBef>
                <a:spcPts val="310"/>
              </a:spcBef>
              <a:buFont typeface="Arial" panose="020B0604020202020204" pitchFamily="34" charset="0"/>
              <a:buChar char="•"/>
            </a:pPr>
            <a:r>
              <a:rPr lang="en-GB" sz="1200" dirty="0"/>
              <a:t>Learner</a:t>
            </a:r>
          </a:p>
          <a:p>
            <a:pPr marL="285750" lvl="0" indent="-285750">
              <a:spcBef>
                <a:spcPts val="310"/>
              </a:spcBef>
              <a:buFont typeface="Arial" panose="020B0604020202020204" pitchFamily="34" charset="0"/>
              <a:buChar char="•"/>
            </a:pPr>
            <a:r>
              <a:rPr lang="en-GB" sz="1200" dirty="0"/>
              <a:t>Professional services staff</a:t>
            </a:r>
          </a:p>
          <a:p>
            <a:pPr marL="54233" lvl="0" indent="-285750">
              <a:buFont typeface="Arial" panose="020B0604020202020204" pitchFamily="34" charset="0"/>
              <a:buChar char="•"/>
            </a:pPr>
            <a:r>
              <a:rPr lang="en-US" sz="1200" dirty="0"/>
              <a:t>Research manager/professional 	</a:t>
            </a:r>
          </a:p>
          <a:p>
            <a:endParaRPr lang="en-US"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Our </a:t>
            </a:r>
            <a:r>
              <a:rPr lang="en-US" sz="1200" b="1" baseline="0" dirty="0"/>
              <a:t>learner profile </a:t>
            </a:r>
            <a:r>
              <a:rPr lang="en-US" sz="1200" baseline="0" dirty="0"/>
              <a:t>also seeks to articulate the sort of skills that could be needed by learners, and could be taken a step further in considering a subject / curriculum perspective</a:t>
            </a:r>
            <a:r>
              <a:rPr lang="en-US" sz="1200" dirty="0"/>
              <a:t>.</a:t>
            </a:r>
            <a:endParaRPr lang="en-US" sz="1400" dirty="0"/>
          </a:p>
          <a:p>
            <a:endParaRPr lang="en-GB" dirty="0"/>
          </a:p>
        </p:txBody>
      </p:sp>
      <p:sp>
        <p:nvSpPr>
          <p:cNvPr id="4" name="Slide Number Placeholder 3"/>
          <p:cNvSpPr>
            <a:spLocks noGrp="1"/>
          </p:cNvSpPr>
          <p:nvPr>
            <p:ph type="sldNum" sz="quarter" idx="5"/>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10</a:t>
            </a:fld>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424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11</a:t>
            </a:fld>
            <a:endParaRPr lang="en-GB"/>
          </a:p>
        </p:txBody>
      </p:sp>
    </p:spTree>
    <p:extLst>
      <p:ext uri="{BB962C8B-B14F-4D97-AF65-F5344CB8AC3E}">
        <p14:creationId xmlns:p14="http://schemas.microsoft.com/office/powerpoint/2010/main" val="2601393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8688" y="574675"/>
            <a:ext cx="5251450" cy="2954338"/>
          </a:xfrm>
        </p:spPr>
      </p:sp>
      <p:sp>
        <p:nvSpPr>
          <p:cNvPr id="3" name="Notes Placeholder 2"/>
          <p:cNvSpPr>
            <a:spLocks noGrp="1"/>
          </p:cNvSpPr>
          <p:nvPr>
            <p:ph type="body" idx="1"/>
          </p:nvPr>
        </p:nvSpPr>
        <p:spPr>
          <a:xfrm>
            <a:off x="137786" y="4114517"/>
            <a:ext cx="6475956" cy="6621377"/>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So we have a shared understanding of </a:t>
            </a:r>
            <a:r>
              <a:rPr lang="en-GB" sz="1400" b="1" dirty="0"/>
              <a:t>what we mean </a:t>
            </a:r>
            <a:r>
              <a:rPr lang="en-GB" sz="1400" dirty="0"/>
              <a:t>by digital capabilities, and ways of </a:t>
            </a:r>
            <a:r>
              <a:rPr lang="en-GB" sz="1400" b="1" dirty="0"/>
              <a:t>contextualising that language for different purposes</a:t>
            </a:r>
            <a:r>
              <a:rPr lang="en-GB" sz="1400" dirty="0"/>
              <a:t>. But how do we know </a:t>
            </a:r>
            <a:r>
              <a:rPr lang="en-GB" sz="1400" b="1" dirty="0"/>
              <a:t>where staff and students are </a:t>
            </a:r>
            <a:r>
              <a:rPr lang="en-GB" sz="1400" b="0" dirty="0"/>
              <a:t>in terms of their digital skills</a:t>
            </a:r>
            <a:r>
              <a:rPr lang="en-GB" sz="1400" dirty="0"/>
              <a:t>? And how can we identify actions for development? And from a curriculum perspective, </a:t>
            </a:r>
            <a:r>
              <a:rPr lang="en-GB" sz="1400" b="1" dirty="0"/>
              <a:t>what digital skills do staff need to support a digital curriculum</a:t>
            </a:r>
            <a:r>
              <a:rPr lang="en-GB" sz="1400" dirty="0"/>
              <a:t>? </a:t>
            </a:r>
          </a:p>
          <a:p>
            <a:endParaRPr lang="en-GB" sz="1400" dirty="0"/>
          </a:p>
          <a:p>
            <a:r>
              <a:rPr lang="en-GB" sz="1400" dirty="0"/>
              <a:t>This was the </a:t>
            </a:r>
            <a:r>
              <a:rPr lang="en-GB" sz="1400" b="1" dirty="0"/>
              <a:t>starting point</a:t>
            </a:r>
            <a:r>
              <a:rPr lang="en-GB" sz="1400" dirty="0"/>
              <a:t> for the development of a tool, the </a:t>
            </a:r>
            <a:r>
              <a:rPr lang="en-GB" sz="1400" b="1" dirty="0"/>
              <a:t>Discovery Tool - </a:t>
            </a:r>
            <a:r>
              <a:rPr lang="en-GB" sz="1400" dirty="0"/>
              <a:t>following a process of </a:t>
            </a:r>
            <a:r>
              <a:rPr lang="en-GB" sz="1400" b="1" dirty="0"/>
              <a:t>co-design </a:t>
            </a:r>
            <a:r>
              <a:rPr lang="en-GB" sz="1400" dirty="0"/>
              <a:t>with other sector bodies, which provides a  way for staff and students t</a:t>
            </a:r>
            <a:r>
              <a:rPr lang="en-GB" sz="1400" baseline="0" dirty="0"/>
              <a:t>o self-assess their skills, and understand their starting points.  </a:t>
            </a:r>
          </a:p>
          <a:p>
            <a:pPr marL="0" indent="0">
              <a:buNone/>
            </a:pPr>
            <a:endParaRPr lang="en-GB" sz="1400" baseline="0" dirty="0"/>
          </a:p>
          <a:p>
            <a:r>
              <a:rPr lang="en-GB" sz="1400" baseline="0" dirty="0"/>
              <a:t>It provides a series of </a:t>
            </a:r>
            <a:r>
              <a:rPr lang="en-GB" sz="1400" b="1" baseline="0" dirty="0"/>
              <a:t>reflective questions </a:t>
            </a:r>
            <a:r>
              <a:rPr lang="en-GB" sz="1400" baseline="0" dirty="0"/>
              <a:t>that relate to the different elements of digital capability we have defined in the six elements of digital capability model (organised by the 15 sub-elements). Buy answering the questions staff are made </a:t>
            </a:r>
            <a:r>
              <a:rPr lang="en-GB" sz="1400" b="1" baseline="0" dirty="0"/>
              <a:t>aware of the skills they already have and new ones </a:t>
            </a:r>
            <a:r>
              <a:rPr lang="en-GB" sz="1400" baseline="0" dirty="0"/>
              <a:t>they might like to try.  </a:t>
            </a:r>
          </a:p>
          <a:p>
            <a:endParaRPr lang="en-GB" sz="1400" baseline="0" dirty="0"/>
          </a:p>
          <a:p>
            <a:r>
              <a:rPr lang="en-GB" sz="1400" baseline="0" dirty="0"/>
              <a:t>As it’s designed to be primarily a developmental tool, to help support staff and students explore their personal levels of confidence and capability - it is </a:t>
            </a:r>
            <a:r>
              <a:rPr lang="en-GB" sz="1400" b="1" baseline="0" dirty="0"/>
              <a:t>NOT an objective measure of digital competence</a:t>
            </a:r>
            <a:r>
              <a:rPr lang="en-GB" sz="1400" baseline="0" dirty="0"/>
              <a:t>, and isn’t designed to be a full course of study – instead it provides a range of pointers to relevant resources. </a:t>
            </a:r>
          </a:p>
          <a:p>
            <a:pPr lvl="0"/>
            <a:endParaRPr lang="en-GB" sz="1400" kern="1200" dirty="0">
              <a:solidFill>
                <a:schemeClr val="tx1"/>
              </a:solidFill>
              <a:effectLst/>
              <a:latin typeface="+mn-lt"/>
              <a:ea typeface="MS PGothic" panose="020B0600070205080204" pitchFamily="34" charset="-128"/>
              <a:cs typeface="Arial" panose="020B0604020202020204" pitchFamily="34" charset="0"/>
            </a:endParaRPr>
          </a:p>
        </p:txBody>
      </p:sp>
      <p:sp>
        <p:nvSpPr>
          <p:cNvPr id="4" name="Slide Number Placeholder 3"/>
          <p:cNvSpPr>
            <a:spLocks noGrp="1"/>
          </p:cNvSpPr>
          <p:nvPr>
            <p:ph type="sldNum" sz="quarter" idx="10"/>
          </p:nvPr>
        </p:nvSpPr>
        <p:spPr>
          <a:xfrm>
            <a:off x="3884613" y="9446678"/>
            <a:ext cx="2971800" cy="499011"/>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656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pPr lvl="0"/>
            <a:r>
              <a:rPr lang="en-GB" sz="1400" kern="1200" dirty="0">
                <a:solidFill>
                  <a:schemeClr val="tx1"/>
                </a:solidFill>
                <a:effectLst/>
                <a:latin typeface="+mn-lt"/>
                <a:ea typeface="MS PGothic" panose="020B0600070205080204" pitchFamily="34" charset="-128"/>
                <a:cs typeface="Arial" panose="020B0604020202020204" pitchFamily="34" charset="0"/>
              </a:rPr>
              <a:t>We have two dashboards, one for students and one for staff. </a:t>
            </a:r>
          </a:p>
          <a:p>
            <a:pPr lvl="0"/>
            <a:endParaRPr lang="en-GB" sz="1400" kern="1200" dirty="0">
              <a:solidFill>
                <a:schemeClr val="tx1"/>
              </a:solidFill>
              <a:effectLst/>
              <a:latin typeface="+mn-lt"/>
              <a:ea typeface="MS PGothic" panose="020B0600070205080204" pitchFamily="34" charset="-128"/>
              <a:cs typeface="Arial" panose="020B0604020202020204" pitchFamily="34" charset="0"/>
            </a:endParaRPr>
          </a:p>
          <a:p>
            <a:pPr lvl="0"/>
            <a:r>
              <a:rPr lang="en-GB" sz="1400" kern="1200" dirty="0">
                <a:solidFill>
                  <a:schemeClr val="tx1"/>
                </a:solidFill>
                <a:effectLst/>
                <a:latin typeface="+mn-lt"/>
                <a:ea typeface="MS PGothic" panose="020B0600070205080204" pitchFamily="34" charset="-128"/>
                <a:cs typeface="Arial" panose="020B0604020202020204" pitchFamily="34" charset="0"/>
              </a:rPr>
              <a:t>Staff and students can access the main questions designed for them from here, see a background video on what is digital capability and access to reports etc down the left hand bar. </a:t>
            </a:r>
          </a:p>
          <a:p>
            <a:pPr lvl="0"/>
            <a:endParaRPr lang="en-GB" sz="1400" dirty="0">
              <a:ea typeface="MS PGothic" panose="020B0600070205080204" pitchFamily="34" charset="-128"/>
              <a:cs typeface="Arial" panose="020B0604020202020204" pitchFamily="34" charset="0"/>
            </a:endParaRPr>
          </a:p>
          <a:p>
            <a:pPr lvl="0"/>
            <a:r>
              <a:rPr lang="en-GB" sz="1400" kern="1200" dirty="0">
                <a:solidFill>
                  <a:schemeClr val="tx1"/>
                </a:solidFill>
                <a:effectLst/>
                <a:latin typeface="+mn-lt"/>
                <a:ea typeface="MS PGothic" panose="020B0600070205080204" pitchFamily="34" charset="-128"/>
                <a:cs typeface="Arial" panose="020B0604020202020204" pitchFamily="34" charset="0"/>
              </a:rPr>
              <a:t>On the staff dashboard, other </a:t>
            </a:r>
            <a:r>
              <a:rPr lang="en-GB" sz="1400" b="1" kern="1200" dirty="0">
                <a:solidFill>
                  <a:schemeClr val="tx1"/>
                </a:solidFill>
                <a:effectLst/>
                <a:latin typeface="+mn-lt"/>
                <a:ea typeface="MS PGothic" panose="020B0600070205080204" pitchFamily="34" charset="-128"/>
                <a:cs typeface="Arial" panose="020B0604020202020204" pitchFamily="34" charset="0"/>
              </a:rPr>
              <a:t>role specific q’s</a:t>
            </a:r>
            <a:r>
              <a:rPr lang="en-GB" sz="1400" kern="1200" dirty="0">
                <a:solidFill>
                  <a:schemeClr val="tx1"/>
                </a:solidFill>
                <a:effectLst/>
                <a:latin typeface="+mn-lt"/>
                <a:ea typeface="MS PGothic" panose="020B0600070205080204" pitchFamily="34" charset="-128"/>
                <a:cs typeface="Arial" panose="020B0604020202020204" pitchFamily="34" charset="0"/>
              </a:rPr>
              <a:t> can be found in the Question bank.</a:t>
            </a:r>
          </a:p>
          <a:p>
            <a:pPr lvl="0"/>
            <a:endParaRPr lang="en-GB" sz="900" kern="1200" dirty="0">
              <a:solidFill>
                <a:schemeClr val="tx1"/>
              </a:solidFill>
              <a:effectLst/>
              <a:latin typeface="+mn-lt"/>
              <a:ea typeface="MS PGothic" panose="020B0600070205080204" pitchFamily="34" charset="-128"/>
              <a:cs typeface="Arial" panose="020B0604020202020204" pitchFamily="34" charset="0"/>
            </a:endParaRPr>
          </a:p>
          <a:p>
            <a:endParaRPr lang="en-GB" dirty="0"/>
          </a:p>
        </p:txBody>
      </p:sp>
    </p:spTree>
    <p:extLst>
      <p:ext uri="{BB962C8B-B14F-4D97-AF65-F5344CB8AC3E}">
        <p14:creationId xmlns:p14="http://schemas.microsoft.com/office/powerpoint/2010/main" val="403815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Char char="»"/>
              <a:tabLst/>
              <a:defRPr/>
            </a:pPr>
            <a:r>
              <a:rPr lang="en-GB" sz="1400" kern="1200" dirty="0">
                <a:solidFill>
                  <a:schemeClr val="tx1"/>
                </a:solidFill>
                <a:effectLst/>
                <a:latin typeface="+mn-lt"/>
                <a:ea typeface="MS PGothic" panose="020B0600070205080204" pitchFamily="34" charset="-128"/>
                <a:cs typeface="+mn-cs"/>
              </a:rPr>
              <a:t>In terms of the questions sets available - we have one ‘overall’ question set which is suitable for staff in any role; as well as specialist questions around particular roles, or topics </a:t>
            </a:r>
            <a:r>
              <a:rPr lang="en-GB" sz="1400" kern="1200" dirty="0" err="1">
                <a:solidFill>
                  <a:schemeClr val="tx1"/>
                </a:solidFill>
                <a:effectLst/>
                <a:latin typeface="+mn-lt"/>
                <a:ea typeface="MS PGothic" panose="020B0600070205080204" pitchFamily="34" charset="-128"/>
                <a:cs typeface="+mn-cs"/>
              </a:rPr>
              <a:t>eg</a:t>
            </a:r>
            <a:r>
              <a:rPr lang="en-GB" sz="1400" kern="1200" dirty="0">
                <a:solidFill>
                  <a:schemeClr val="tx1"/>
                </a:solidFill>
                <a:effectLst/>
                <a:latin typeface="+mn-lt"/>
                <a:ea typeface="MS PGothic" panose="020B0600070205080204" pitchFamily="34" charset="-128"/>
                <a:cs typeface="+mn-cs"/>
              </a:rPr>
              <a:t> teaching in higher or further education,  library and learning resources, accessibility and inclusion, and effective online teaching. These are available from the question bank link on the left hand side.</a:t>
            </a:r>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Char char="»"/>
              <a:tabLst/>
              <a:defRPr/>
            </a:pPr>
            <a:endParaRPr lang="en-GB" sz="1400" kern="1200" dirty="0">
              <a:solidFill>
                <a:schemeClr val="tx1"/>
              </a:solidFill>
              <a:effectLst/>
              <a:latin typeface="+mn-lt"/>
              <a:ea typeface="MS PGothic" panose="020B0600070205080204" pitchFamily="34" charset="-128"/>
              <a:cs typeface="+mn-cs"/>
            </a:endParaRPr>
          </a:p>
          <a:p>
            <a:pPr marL="107950" marR="0" lvl="0" indent="-107950" algn="l" defTabSz="685800" rtl="0" eaLnBrk="0" fontAlgn="base" latinLnBrk="0" hangingPunct="0">
              <a:lnSpc>
                <a:spcPct val="90000"/>
              </a:lnSpc>
              <a:spcBef>
                <a:spcPts val="450"/>
              </a:spcBef>
              <a:spcAft>
                <a:spcPct val="0"/>
              </a:spcAft>
              <a:buClr>
                <a:schemeClr val="accent1"/>
              </a:buClr>
              <a:buSzPct val="120000"/>
              <a:buFont typeface="Corbel" panose="020B0503020204020204" pitchFamily="34" charset="0"/>
              <a:buChar char="»"/>
              <a:tabLst/>
              <a:defRPr/>
            </a:pPr>
            <a:r>
              <a:rPr lang="en-GB" sz="1400" kern="1200" dirty="0">
                <a:solidFill>
                  <a:schemeClr val="tx1"/>
                </a:solidFill>
                <a:effectLst/>
                <a:latin typeface="+mn-lt"/>
                <a:ea typeface="MS PGothic" panose="020B0600070205080204" pitchFamily="34" charset="-128"/>
                <a:cs typeface="+mn-cs"/>
              </a:rPr>
              <a:t>And for students, two sets from the student dashboard; for new and arriving students which is aimed more at identifying support needs for incoming students; and current students familiar with their courses of study where a new section was added to start students thinking about skills for work.</a:t>
            </a:r>
          </a:p>
        </p:txBody>
      </p:sp>
      <p:sp>
        <p:nvSpPr>
          <p:cNvPr id="4" name="Slide Number Placeholder 3"/>
          <p:cNvSpPr>
            <a:spLocks noGrp="1"/>
          </p:cNvSpPr>
          <p:nvPr>
            <p:ph type="sldNum" sz="quarter"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7763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kern="1200" dirty="0">
                <a:solidFill>
                  <a:schemeClr val="tx1"/>
                </a:solidFill>
                <a:effectLst/>
                <a:latin typeface="Arial" panose="020B0604020202020204" pitchFamily="34" charset="0"/>
                <a:ea typeface="+mn-ea"/>
                <a:cs typeface="Arial" panose="020B0604020202020204" pitchFamily="34" charset="0"/>
              </a:rPr>
              <a:t>Each question set has two main question types for each element covered. These are:</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GB" sz="1400" b="1" kern="1200" dirty="0">
                <a:solidFill>
                  <a:schemeClr val="tx1"/>
                </a:solidFill>
                <a:effectLst/>
                <a:latin typeface="Arial" panose="020B0604020202020204" pitchFamily="34" charset="0"/>
                <a:ea typeface="+mn-ea"/>
                <a:cs typeface="Arial" panose="020B0604020202020204" pitchFamily="34" charset="0"/>
              </a:rPr>
              <a:t>Activity (grid) </a:t>
            </a:r>
            <a:r>
              <a:rPr lang="en-GB" sz="1400" kern="1200" dirty="0">
                <a:solidFill>
                  <a:schemeClr val="tx1"/>
                </a:solidFill>
                <a:effectLst/>
                <a:latin typeface="Arial" panose="020B0604020202020204" pitchFamily="34" charset="0"/>
                <a:ea typeface="+mn-ea"/>
                <a:cs typeface="Arial" panose="020B0604020202020204" pitchFamily="34" charset="0"/>
              </a:rPr>
              <a:t>questions where users select all the statements that apply to them AND</a:t>
            </a:r>
          </a:p>
          <a:p>
            <a:pPr marL="285750" lvl="0" indent="-2857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A </a:t>
            </a:r>
            <a:r>
              <a:rPr lang="en-GB" sz="1400" b="1" kern="1200" dirty="0">
                <a:solidFill>
                  <a:schemeClr val="tx1"/>
                </a:solidFill>
                <a:effectLst/>
                <a:latin typeface="Arial" panose="020B0604020202020204" pitchFamily="34" charset="0"/>
                <a:ea typeface="+mn-ea"/>
                <a:cs typeface="Arial" panose="020B0604020202020204" pitchFamily="34" charset="0"/>
              </a:rPr>
              <a:t>confidence question </a:t>
            </a:r>
            <a:r>
              <a:rPr lang="en-GB" sz="1400" kern="1200" dirty="0">
                <a:solidFill>
                  <a:schemeClr val="tx1"/>
                </a:solidFill>
                <a:effectLst/>
                <a:latin typeface="Arial" panose="020B0604020202020204" pitchFamily="34" charset="0"/>
                <a:ea typeface="+mn-ea"/>
                <a:cs typeface="Arial" panose="020B0604020202020204" pitchFamily="34" charset="0"/>
              </a:rPr>
              <a:t>where users move a pointer to show how confident they feel about that particular element</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lvl="0"/>
            <a:r>
              <a:rPr lang="en-GB" sz="1400" kern="1200" dirty="0">
                <a:solidFill>
                  <a:schemeClr val="tx1"/>
                </a:solidFill>
                <a:effectLst/>
                <a:latin typeface="Arial" panose="020B0604020202020204" pitchFamily="34" charset="0"/>
                <a:ea typeface="+mn-ea"/>
                <a:cs typeface="Arial" panose="020B0604020202020204" pitchFamily="34" charset="0"/>
              </a:rPr>
              <a:t>The question types are arranged slightly differently depending on the question set – the smaller role specific question sets have more depth to them with 2 activity/breadth questions per element to explore a broader range of activities, and the larger ‘overall’ capability question set has just one activity question per element.</a:t>
            </a:r>
          </a:p>
        </p:txBody>
      </p:sp>
      <p:sp>
        <p:nvSpPr>
          <p:cNvPr id="4" name="Slide Number Placeholder 3"/>
          <p:cNvSpPr>
            <a:spLocks noGrp="1"/>
          </p:cNvSpPr>
          <p:nvPr>
            <p:ph type="sldNum" sz="quarter" idx="10"/>
          </p:nvPr>
        </p:nvSpPr>
        <p:spPr/>
        <p:txBody>
          <a:bodyPr/>
          <a:lstStyle/>
          <a:p>
            <a:fld id="{7311567F-F019-E948-A7D1-1F94AF06001C}" type="slidenum">
              <a:rPr lang="en-GB" smtClean="0"/>
              <a:t>15</a:t>
            </a:fld>
            <a:endParaRPr lang="en-GB"/>
          </a:p>
        </p:txBody>
      </p:sp>
    </p:spTree>
    <p:extLst>
      <p:ext uri="{BB962C8B-B14F-4D97-AF65-F5344CB8AC3E}">
        <p14:creationId xmlns:p14="http://schemas.microsoft.com/office/powerpoint/2010/main" val="144476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pPr lvl="0"/>
            <a:r>
              <a:rPr lang="en-GB" sz="1400" kern="1200" dirty="0">
                <a:solidFill>
                  <a:schemeClr val="tx1"/>
                </a:solidFill>
                <a:effectLst/>
                <a:latin typeface="Arial" panose="020B0604020202020204" pitchFamily="34" charset="0"/>
                <a:ea typeface="+mn-ea"/>
                <a:cs typeface="Arial" panose="020B0604020202020204" pitchFamily="34" charset="0"/>
              </a:rPr>
              <a:t>Once a user has completed all the questions within a question set they are provided with a tailored feedback report. This example shows what a users of the full discovery tool receive. So, for each element they are given:</a:t>
            </a:r>
          </a:p>
          <a:p>
            <a:pPr lvl="0"/>
            <a:endParaRPr lang="en-GB" sz="1400" kern="1200" dirty="0">
              <a:solidFill>
                <a:schemeClr val="tx1"/>
              </a:solidFill>
              <a:effectLst/>
              <a:latin typeface="Arial" panose="020B0604020202020204" pitchFamily="34" charset="0"/>
              <a:ea typeface="+mn-ea"/>
              <a:cs typeface="Arial" panose="020B0604020202020204" pitchFamily="34" charset="0"/>
            </a:endParaRPr>
          </a:p>
          <a:p>
            <a:pPr marL="400050" lvl="0" indent="-1714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Their </a:t>
            </a:r>
            <a:r>
              <a:rPr lang="en-GB" sz="1400" b="1" kern="1200" dirty="0">
                <a:solidFill>
                  <a:schemeClr val="tx1"/>
                </a:solidFill>
                <a:effectLst/>
                <a:latin typeface="Arial" panose="020B0604020202020204" pitchFamily="34" charset="0"/>
                <a:ea typeface="+mn-ea"/>
                <a:cs typeface="Arial" panose="020B0604020202020204" pitchFamily="34" charset="0"/>
              </a:rPr>
              <a:t>confidence level rating </a:t>
            </a:r>
            <a:r>
              <a:rPr lang="en-GB" sz="1400" kern="1200" dirty="0">
                <a:solidFill>
                  <a:schemeClr val="tx1"/>
                </a:solidFill>
                <a:effectLst/>
                <a:latin typeface="Arial" panose="020B0604020202020204" pitchFamily="34" charset="0"/>
                <a:ea typeface="+mn-ea"/>
                <a:cs typeface="Arial" panose="020B0604020202020204" pitchFamily="34" charset="0"/>
              </a:rPr>
              <a:t>(developing | capable | proficient)</a:t>
            </a:r>
          </a:p>
          <a:p>
            <a:pPr marL="400050" lvl="0" indent="-171450">
              <a:buFont typeface="Arial" panose="020B0604020202020204" pitchFamily="34" charset="0"/>
              <a:buChar char="•"/>
            </a:pPr>
            <a:r>
              <a:rPr lang="en-GB" sz="1400" b="1" kern="1200" dirty="0">
                <a:solidFill>
                  <a:schemeClr val="tx1"/>
                </a:solidFill>
                <a:effectLst/>
                <a:latin typeface="Arial" panose="020B0604020202020204" pitchFamily="34" charset="0"/>
                <a:ea typeface="+mn-ea"/>
                <a:cs typeface="Arial" panose="020B0604020202020204" pitchFamily="34" charset="0"/>
              </a:rPr>
              <a:t>Suggested next steps</a:t>
            </a:r>
          </a:p>
          <a:p>
            <a:pPr marL="400050" lvl="0" indent="-171450">
              <a:buFont typeface="Arial" panose="020B0604020202020204" pitchFamily="34" charset="0"/>
              <a:buChar char="•"/>
            </a:pPr>
            <a:r>
              <a:rPr lang="en-GB" sz="1400" kern="1200" dirty="0">
                <a:solidFill>
                  <a:schemeClr val="tx1"/>
                </a:solidFill>
                <a:effectLst/>
                <a:latin typeface="Arial" panose="020B0604020202020204" pitchFamily="34" charset="0"/>
                <a:ea typeface="+mn-ea"/>
                <a:cs typeface="Arial" panose="020B0604020202020204" pitchFamily="34" charset="0"/>
              </a:rPr>
              <a:t>And </a:t>
            </a:r>
            <a:r>
              <a:rPr lang="en-GB" sz="1400" b="1" kern="1200" dirty="0">
                <a:solidFill>
                  <a:schemeClr val="tx1"/>
                </a:solidFill>
                <a:effectLst/>
                <a:latin typeface="Arial" panose="020B0604020202020204" pitchFamily="34" charset="0"/>
                <a:ea typeface="+mn-ea"/>
                <a:cs typeface="Arial" panose="020B0604020202020204" pitchFamily="34" charset="0"/>
              </a:rPr>
              <a:t>recommended resources – </a:t>
            </a:r>
            <a:r>
              <a:rPr lang="en-GB" sz="1400" b="0" kern="1200" dirty="0">
                <a:solidFill>
                  <a:schemeClr val="tx1"/>
                </a:solidFill>
                <a:effectLst/>
                <a:latin typeface="Arial" panose="020B0604020202020204" pitchFamily="34" charset="0"/>
                <a:ea typeface="+mn-ea"/>
                <a:cs typeface="Arial" panose="020B0604020202020204" pitchFamily="34" charset="0"/>
              </a:rPr>
              <a:t>all freely available; and prioritised for value in each area.  </a:t>
            </a:r>
            <a:endParaRPr lang="en-GB" sz="1400" b="1" kern="1200" dirty="0">
              <a:solidFill>
                <a:schemeClr val="tx1"/>
              </a:solidFill>
              <a:effectLst/>
              <a:latin typeface="Arial" panose="020B0604020202020204" pitchFamily="34" charset="0"/>
              <a:ea typeface="+mn-ea"/>
              <a:cs typeface="Arial" panose="020B0604020202020204" pitchFamily="34" charset="0"/>
            </a:endParaRPr>
          </a:p>
          <a:p>
            <a:pPr marL="914400" lvl="2" indent="0">
              <a:buFont typeface="Arial" panose="020B0604020202020204" pitchFamily="34" charset="0"/>
              <a:buNone/>
            </a:pPr>
            <a:endParaRPr lang="en-GB" sz="1400" kern="1200" dirty="0">
              <a:solidFill>
                <a:schemeClr val="tx1"/>
              </a:solidFill>
              <a:effectLst/>
              <a:latin typeface="Arial" panose="020B0604020202020204" pitchFamily="34" charset="0"/>
              <a:ea typeface="+mn-ea"/>
              <a:cs typeface="Arial" panose="020B0604020202020204" pitchFamily="34" charset="0"/>
            </a:endParaRPr>
          </a:p>
          <a:p>
            <a:pPr marL="228600" lvl="0" indent="0">
              <a:buFont typeface="Arial" panose="020B0604020202020204" pitchFamily="34" charset="0"/>
              <a:buNone/>
            </a:pPr>
            <a:r>
              <a:rPr lang="en-GB" sz="1400" kern="1200" baseline="0" dirty="0">
                <a:solidFill>
                  <a:schemeClr val="tx1"/>
                </a:solidFill>
                <a:effectLst/>
                <a:latin typeface="Arial" panose="020B0604020202020204" pitchFamily="34" charset="0"/>
                <a:ea typeface="+mn-ea"/>
                <a:cs typeface="Arial" panose="020B0604020202020204" pitchFamily="34" charset="0"/>
              </a:rPr>
              <a:t> Users can download their report and share it if they choose to. </a:t>
            </a:r>
            <a:endParaRPr lang="en-GB" sz="14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a:xfrm>
            <a:off x="3884613" y="9446678"/>
            <a:ext cx="2971800" cy="499011"/>
          </a:xfrm>
          <a:prstGeom prst="rect">
            <a:avLst/>
          </a:prstGeom>
        </p:spPr>
        <p:txBody>
          <a:bodyPr/>
          <a:lstStyle/>
          <a:p>
            <a:fld id="{7311567F-F019-E948-A7D1-1F94AF06001C}" type="slidenum">
              <a:rPr lang="en-GB" smtClean="0"/>
              <a:t>16</a:t>
            </a:fld>
            <a:endParaRPr lang="en-GB"/>
          </a:p>
        </p:txBody>
      </p:sp>
    </p:spTree>
    <p:extLst>
      <p:ext uri="{BB962C8B-B14F-4D97-AF65-F5344CB8AC3E}">
        <p14:creationId xmlns:p14="http://schemas.microsoft.com/office/powerpoint/2010/main" val="3834120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We have also the ability for </a:t>
            </a:r>
            <a:r>
              <a:rPr lang="en-GB" sz="1400" b="1" dirty="0"/>
              <a:t>institutions to surface their own local resources </a:t>
            </a:r>
            <a:r>
              <a:rPr lang="en-GB" sz="1400" b="0" dirty="0"/>
              <a:t>through the user reports and resource bank. </a:t>
            </a:r>
          </a:p>
        </p:txBody>
      </p:sp>
      <p:sp>
        <p:nvSpPr>
          <p:cNvPr id="4" name="Slide Number Placeholder 3"/>
          <p:cNvSpPr>
            <a:spLocks noGrp="1"/>
          </p:cNvSpPr>
          <p:nvPr>
            <p:ph type="sldNum" sz="quarter" idx="10"/>
          </p:nvPr>
        </p:nvSpPr>
        <p:spPr>
          <a:xfrm>
            <a:off x="3884613" y="9446678"/>
            <a:ext cx="2971800" cy="499011"/>
          </a:xfrm>
          <a:prstGeom prst="rect">
            <a:avLst/>
          </a:prstGeom>
        </p:spPr>
        <p:txBody>
          <a:bodyPr/>
          <a:lstStyle/>
          <a:p>
            <a:fld id="{7311567F-F019-E948-A7D1-1F94AF06001C}" type="slidenum">
              <a:rPr lang="en-GB" smtClean="0"/>
              <a:t>17</a:t>
            </a:fld>
            <a:endParaRPr lang="en-GB"/>
          </a:p>
        </p:txBody>
      </p:sp>
    </p:spTree>
    <p:extLst>
      <p:ext uri="{BB962C8B-B14F-4D97-AF65-F5344CB8AC3E}">
        <p14:creationId xmlns:p14="http://schemas.microsoft.com/office/powerpoint/2010/main" val="146556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b="0" i="0" u="none" strike="noStrike" kern="1200" dirty="0">
                <a:solidFill>
                  <a:schemeClr val="tx1"/>
                </a:solidFill>
                <a:effectLst/>
                <a:latin typeface="+mn-lt"/>
                <a:ea typeface="+mn-ea"/>
                <a:cs typeface="+mn-cs"/>
              </a:rPr>
              <a:t>The tool also has a </a:t>
            </a:r>
            <a:r>
              <a:rPr lang="en-GB" sz="1400" b="1" i="0" u="none" strike="noStrike" kern="1200" dirty="0">
                <a:solidFill>
                  <a:schemeClr val="tx1"/>
                </a:solidFill>
                <a:effectLst/>
                <a:latin typeface="+mn-lt"/>
                <a:ea typeface="+mn-ea"/>
                <a:cs typeface="+mn-cs"/>
              </a:rPr>
              <a:t>resource bank</a:t>
            </a:r>
            <a:r>
              <a:rPr lang="en-GB" sz="1400" b="0" i="0" u="none" strike="noStrike" kern="1200" dirty="0">
                <a:solidFill>
                  <a:schemeClr val="tx1"/>
                </a:solidFill>
                <a:effectLst/>
                <a:latin typeface="+mn-lt"/>
                <a:ea typeface="+mn-ea"/>
                <a:cs typeface="+mn-cs"/>
              </a:rPr>
              <a:t> where users will find the full range of resources that they can browse through which have been mapped to the different elements of the digital capability framework (and additional elements). </a:t>
            </a:r>
          </a:p>
          <a:p>
            <a:endParaRPr lang="en-GB" sz="1400" b="0" i="0" u="none" strike="noStrike" kern="1200" dirty="0">
              <a:solidFill>
                <a:schemeClr val="tx1"/>
              </a:solidFill>
              <a:effectLst/>
              <a:latin typeface="+mn-lt"/>
              <a:ea typeface="+mn-ea"/>
              <a:cs typeface="+mn-cs"/>
            </a:endParaRPr>
          </a:p>
          <a:p>
            <a:r>
              <a:rPr lang="en-GB" sz="1400" b="0" i="0" u="none" strike="noStrike" kern="1200" dirty="0">
                <a:solidFill>
                  <a:schemeClr val="tx1"/>
                </a:solidFill>
                <a:effectLst/>
                <a:latin typeface="+mn-lt"/>
                <a:ea typeface="+mn-ea"/>
                <a:cs typeface="+mn-cs"/>
              </a:rPr>
              <a:t>Within the resource bank there are sections that provide collections of resources for </a:t>
            </a:r>
            <a:r>
              <a:rPr lang="en-GB" sz="1400" b="1" i="0" u="none" strike="noStrike" kern="1200" dirty="0">
                <a:solidFill>
                  <a:schemeClr val="tx1"/>
                </a:solidFill>
                <a:effectLst/>
                <a:latin typeface="+mn-lt"/>
                <a:ea typeface="+mn-ea"/>
                <a:cs typeface="+mn-cs"/>
              </a:rPr>
              <a:t>new students</a:t>
            </a:r>
            <a:r>
              <a:rPr lang="en-GB" sz="1400" b="0" i="0" u="none" strike="noStrike" kern="1200" dirty="0">
                <a:solidFill>
                  <a:schemeClr val="tx1"/>
                </a:solidFill>
                <a:effectLst/>
                <a:latin typeface="+mn-lt"/>
                <a:ea typeface="+mn-ea"/>
                <a:cs typeface="+mn-cs"/>
              </a:rPr>
              <a:t>, </a:t>
            </a:r>
            <a:r>
              <a:rPr lang="en-GB" sz="1400" b="1" i="0" u="none" strike="noStrike" kern="1200" dirty="0">
                <a:solidFill>
                  <a:schemeClr val="tx1"/>
                </a:solidFill>
                <a:effectLst/>
                <a:latin typeface="+mn-lt"/>
                <a:ea typeface="+mn-ea"/>
                <a:cs typeface="+mn-cs"/>
              </a:rPr>
              <a:t>teachers</a:t>
            </a:r>
            <a:r>
              <a:rPr lang="en-GB" sz="1400" b="0" i="0" u="none" strike="noStrike" kern="1200" dirty="0">
                <a:solidFill>
                  <a:schemeClr val="tx1"/>
                </a:solidFill>
                <a:effectLst/>
                <a:latin typeface="+mn-lt"/>
                <a:ea typeface="+mn-ea"/>
                <a:cs typeface="+mn-cs"/>
              </a:rPr>
              <a:t> and </a:t>
            </a:r>
            <a:r>
              <a:rPr lang="en-GB" sz="1400" b="1" i="0" u="none" strike="noStrike" kern="1200" dirty="0">
                <a:solidFill>
                  <a:schemeClr val="tx1"/>
                </a:solidFill>
                <a:effectLst/>
                <a:latin typeface="+mn-lt"/>
                <a:ea typeface="+mn-ea"/>
                <a:cs typeface="+mn-cs"/>
              </a:rPr>
              <a:t>library staff</a:t>
            </a:r>
            <a:r>
              <a:rPr lang="en-GB" sz="1400" b="0" i="0" u="none" strike="noStrike" kern="1200" dirty="0">
                <a:solidFill>
                  <a:schemeClr val="tx1"/>
                </a:solidFill>
                <a:effectLst/>
                <a:latin typeface="+mn-lt"/>
                <a:ea typeface="+mn-ea"/>
                <a:cs typeface="+mn-cs"/>
              </a:rPr>
              <a:t>; on </a:t>
            </a:r>
            <a:r>
              <a:rPr lang="en-GB" sz="1400" b="1" i="0" u="none" strike="noStrike" kern="1200" dirty="0">
                <a:solidFill>
                  <a:schemeClr val="tx1"/>
                </a:solidFill>
                <a:effectLst/>
                <a:latin typeface="+mn-lt"/>
                <a:ea typeface="+mn-ea"/>
                <a:cs typeface="+mn-cs"/>
              </a:rPr>
              <a:t>accessibility and inclusion </a:t>
            </a:r>
            <a:r>
              <a:rPr lang="en-GB" sz="1400" b="0" i="0" u="none" strike="noStrike" kern="1200" dirty="0">
                <a:solidFill>
                  <a:schemeClr val="tx1"/>
                </a:solidFill>
                <a:effectLst/>
                <a:latin typeface="+mn-lt"/>
                <a:ea typeface="+mn-ea"/>
                <a:cs typeface="+mn-cs"/>
              </a:rPr>
              <a:t>and </a:t>
            </a:r>
            <a:r>
              <a:rPr lang="en-GB" sz="1400" b="1" i="0" u="none" strike="noStrike" kern="1200" dirty="0">
                <a:solidFill>
                  <a:schemeClr val="tx1"/>
                </a:solidFill>
                <a:effectLst/>
                <a:latin typeface="+mn-lt"/>
                <a:ea typeface="+mn-ea"/>
                <a:cs typeface="+mn-cs"/>
              </a:rPr>
              <a:t>effective online teaching.</a:t>
            </a:r>
            <a:r>
              <a:rPr lang="en-GB" sz="1400" b="0" i="0" u="none" strike="noStrike" kern="1200" dirty="0">
                <a:solidFill>
                  <a:schemeClr val="tx1"/>
                </a:solidFill>
                <a:effectLst/>
                <a:latin typeface="+mn-lt"/>
                <a:ea typeface="+mn-ea"/>
                <a:cs typeface="+mn-cs"/>
              </a:rPr>
              <a:t> Along with resources suitable for all staff and students in the </a:t>
            </a:r>
            <a:r>
              <a:rPr lang="en-GB" sz="1400" b="1" i="0" u="none" strike="noStrike" kern="1200" dirty="0">
                <a:solidFill>
                  <a:schemeClr val="tx1"/>
                </a:solidFill>
                <a:effectLst/>
                <a:latin typeface="+mn-lt"/>
                <a:ea typeface="+mn-ea"/>
                <a:cs typeface="+mn-cs"/>
              </a:rPr>
              <a:t>overall digital capabilities </a:t>
            </a:r>
            <a:r>
              <a:rPr lang="en-GB" sz="1400" b="0" i="0" u="none" strike="noStrike" kern="1200" dirty="0">
                <a:solidFill>
                  <a:schemeClr val="tx1"/>
                </a:solidFill>
                <a:effectLst/>
                <a:latin typeface="+mn-lt"/>
                <a:ea typeface="+mn-ea"/>
                <a:cs typeface="+mn-cs"/>
              </a:rPr>
              <a:t>and </a:t>
            </a:r>
            <a:r>
              <a:rPr lang="en-GB" sz="1400" b="1" i="0" u="none" strike="noStrike" kern="1200" dirty="0">
                <a:solidFill>
                  <a:schemeClr val="tx1"/>
                </a:solidFill>
                <a:effectLst/>
                <a:latin typeface="+mn-lt"/>
                <a:ea typeface="+mn-ea"/>
                <a:cs typeface="+mn-cs"/>
              </a:rPr>
              <a:t>what does digital capability mean </a:t>
            </a:r>
            <a:r>
              <a:rPr lang="en-GB" sz="1400" b="0" i="0" u="none" strike="noStrike" kern="1200" dirty="0">
                <a:solidFill>
                  <a:schemeClr val="tx1"/>
                </a:solidFill>
                <a:effectLst/>
                <a:latin typeface="+mn-lt"/>
                <a:ea typeface="+mn-ea"/>
                <a:cs typeface="+mn-cs"/>
              </a:rPr>
              <a:t>collections.</a:t>
            </a:r>
          </a:p>
          <a:p>
            <a:endParaRPr lang="en-GB" sz="1400" b="0" i="0" u="none" strike="noStrike" kern="1200" dirty="0">
              <a:solidFill>
                <a:schemeClr val="tx1"/>
              </a:solidFill>
              <a:effectLst/>
              <a:latin typeface="+mn-lt"/>
              <a:ea typeface="+mn-ea"/>
              <a:cs typeface="+mn-cs"/>
            </a:endParaRPr>
          </a:p>
          <a:p>
            <a:pPr marL="0" indent="0" rtl="0" fontAlgn="base">
              <a:buFont typeface="Arial" panose="020B0604020202020204" pitchFamily="34" charset="0"/>
              <a:buNone/>
            </a:pPr>
            <a:r>
              <a:rPr lang="en-GB" sz="1400" b="0" i="0" u="none" strike="noStrike" kern="1200" dirty="0">
                <a:solidFill>
                  <a:schemeClr val="tx1"/>
                </a:solidFill>
                <a:effectLst/>
                <a:latin typeface="+mn-lt"/>
                <a:ea typeface="+mn-ea"/>
                <a:cs typeface="+mn-cs"/>
              </a:rPr>
              <a:t>You can also find collections of resources in the discovery tool by </a:t>
            </a:r>
            <a:r>
              <a:rPr lang="en-GB" sz="1400" b="1" i="0" u="none" strike="noStrike" kern="1200" dirty="0">
                <a:solidFill>
                  <a:schemeClr val="tx1"/>
                </a:solidFill>
                <a:effectLst/>
                <a:latin typeface="+mn-lt"/>
                <a:ea typeface="+mn-ea"/>
                <a:cs typeface="+mn-cs"/>
              </a:rPr>
              <a:t>publisher</a:t>
            </a:r>
            <a:r>
              <a:rPr lang="en-GB" sz="1400" b="0" i="0" u="none" strike="noStrike" kern="1200" dirty="0">
                <a:solidFill>
                  <a:schemeClr val="tx1"/>
                </a:solidFill>
                <a:effectLst/>
                <a:latin typeface="+mn-lt"/>
                <a:ea typeface="+mn-ea"/>
                <a:cs typeface="+mn-cs"/>
              </a:rPr>
              <a:t>, for example Google, Microsoft and the Education Training Foundation (ETF).</a:t>
            </a:r>
            <a:endParaRPr lang="en-GB" sz="14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400" b="0" i="0" u="none" strike="noStrike" kern="1200" dirty="0">
              <a:solidFill>
                <a:schemeClr val="tx1"/>
              </a:solidFill>
              <a:effectLst/>
              <a:latin typeface="+mn-lt"/>
              <a:ea typeface="+mn-ea"/>
              <a:cs typeface="+mn-cs"/>
            </a:endParaRPr>
          </a:p>
          <a:p>
            <a:endParaRPr lang="en-GB" sz="1400" dirty="0"/>
          </a:p>
        </p:txBody>
      </p:sp>
      <p:sp>
        <p:nvSpPr>
          <p:cNvPr id="4" name="Slide Number Placeholder 3"/>
          <p:cNvSpPr>
            <a:spLocks noGrp="1"/>
          </p:cNvSpPr>
          <p:nvPr>
            <p:ph type="sldNum" sz="quarter" idx="10"/>
          </p:nvPr>
        </p:nvSpPr>
        <p:spPr>
          <a:xfrm>
            <a:off x="3884613" y="9446678"/>
            <a:ext cx="2971800" cy="499011"/>
          </a:xfrm>
          <a:prstGeom prst="rect">
            <a:avLst/>
          </a:prstGeom>
        </p:spPr>
        <p:txBody>
          <a:bodyPr/>
          <a:lstStyle/>
          <a:p>
            <a:fld id="{7311567F-F019-E948-A7D1-1F94AF06001C}" type="slidenum">
              <a:rPr lang="en-GB" smtClean="0"/>
              <a:t>18</a:t>
            </a:fld>
            <a:endParaRPr lang="en-GB"/>
          </a:p>
        </p:txBody>
      </p:sp>
    </p:spTree>
    <p:extLst>
      <p:ext uri="{BB962C8B-B14F-4D97-AF65-F5344CB8AC3E}">
        <p14:creationId xmlns:p14="http://schemas.microsoft.com/office/powerpoint/2010/main" val="323899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a:xfrm>
            <a:off x="203200" y="4400550"/>
            <a:ext cx="5969000" cy="4644596"/>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Although has primarily been designed as a </a:t>
            </a:r>
            <a:r>
              <a:rPr lang="en-GB" sz="1400" b="1" dirty="0"/>
              <a:t>developmental tool,</a:t>
            </a:r>
            <a:r>
              <a:rPr lang="en-GB" sz="1400" dirty="0"/>
              <a:t> it does also provide </a:t>
            </a:r>
            <a:r>
              <a:rPr lang="en-GB" sz="1400" b="1" dirty="0"/>
              <a:t>anonymised data </a:t>
            </a:r>
            <a:r>
              <a:rPr lang="en-GB" sz="1400" dirty="0"/>
              <a:t>to institutions </a:t>
            </a:r>
            <a:r>
              <a:rPr lang="en-GB" sz="1400" baseline="0" dirty="0"/>
              <a:t>to </a:t>
            </a:r>
            <a:r>
              <a:rPr lang="en-GB" sz="1400" b="1" baseline="0" dirty="0"/>
              <a:t>support organisational planning </a:t>
            </a:r>
            <a:r>
              <a:rPr lang="en-GB" sz="1400" baseline="0" dirty="0"/>
              <a:t>for example </a:t>
            </a:r>
            <a:r>
              <a:rPr lang="en-GB" sz="1400" b="1" baseline="0" dirty="0"/>
              <a:t>where training could be most effectively targeted</a:t>
            </a:r>
            <a:r>
              <a:rPr lang="en-GB" sz="1400" baseline="0" dirty="0"/>
              <a:t>.  These dashboards including data on </a:t>
            </a:r>
            <a:r>
              <a:rPr lang="en-GB" sz="1400" b="1" baseline="0" dirty="0"/>
              <a:t>completion rates</a:t>
            </a:r>
            <a:r>
              <a:rPr lang="en-GB" sz="1400" baseline="0" dirty="0"/>
              <a:t>, and </a:t>
            </a:r>
            <a:r>
              <a:rPr lang="en-GB" sz="1400" b="1" baseline="0" dirty="0"/>
              <a:t>capability ratings </a:t>
            </a:r>
            <a:r>
              <a:rPr lang="en-GB" sz="1400" baseline="0" dirty="0"/>
              <a:t>that can be broken down by dept &amp; subject (for staff) and subject (students)</a:t>
            </a:r>
          </a:p>
          <a:p>
            <a:endParaRPr lang="en-GB" sz="1400" dirty="0"/>
          </a:p>
          <a:p>
            <a:r>
              <a:rPr lang="en-GB" sz="1400" baseline="0" dirty="0"/>
              <a:t>Care needs to be taken around how this data is used – we have guidance to help institutions make sense of their data</a:t>
            </a:r>
          </a:p>
          <a:p>
            <a:pPr lvl="1"/>
            <a:r>
              <a:rPr lang="en-GB" sz="1400" baseline="0" dirty="0"/>
              <a:t>Scoring bands needs to be used with caution – as lower scores don’t necessarily mean ‘deficit’</a:t>
            </a:r>
          </a:p>
          <a:p>
            <a:endParaRPr lang="en-GB" sz="1400" dirty="0"/>
          </a:p>
          <a:p>
            <a:r>
              <a:rPr lang="en-GB" sz="1400" b="1" dirty="0"/>
              <a:t>Mainly useful for informing</a:t>
            </a:r>
            <a:r>
              <a:rPr lang="en-GB" sz="1400" b="1" baseline="0" dirty="0"/>
              <a:t> conversations:</a:t>
            </a:r>
          </a:p>
          <a:p>
            <a:pPr marL="285750" indent="-285750">
              <a:buFont typeface="Arial" panose="020B0604020202020204" pitchFamily="34" charset="0"/>
              <a:buChar char="•"/>
            </a:pPr>
            <a:endParaRPr lang="en-GB" sz="1400" baseline="0" dirty="0"/>
          </a:p>
          <a:p>
            <a:pPr marL="971550" lvl="2" indent="-285750">
              <a:buFont typeface="Arial" panose="020B0604020202020204" pitchFamily="34" charset="0"/>
              <a:buChar char="•"/>
            </a:pPr>
            <a:r>
              <a:rPr lang="en-GB" sz="1400" dirty="0"/>
              <a:t>With HR and staff development about overall training and development needs</a:t>
            </a:r>
          </a:p>
          <a:p>
            <a:pPr marL="971550" lvl="2" indent="-285750">
              <a:buFont typeface="Arial" panose="020B0604020202020204" pitchFamily="34" charset="0"/>
              <a:buChar char="•"/>
            </a:pPr>
            <a:r>
              <a:rPr lang="en-GB" sz="1400" dirty="0"/>
              <a:t>With teaching staff about their confidence with digital teaching, learning and assessment and their development needs</a:t>
            </a:r>
          </a:p>
          <a:p>
            <a:pPr marL="971550" lvl="2" indent="-285750">
              <a:buFont typeface="Arial" panose="020B0604020202020204" pitchFamily="34" charset="0"/>
              <a:buChar char="•"/>
            </a:pPr>
            <a:r>
              <a:rPr lang="en-GB" sz="1400" dirty="0"/>
              <a:t>With IT and e-learning teams about support for specific systems and practices </a:t>
            </a:r>
          </a:p>
          <a:p>
            <a:pPr marL="971550" lvl="2" indent="-285750">
              <a:buFont typeface="Arial" panose="020B0604020202020204" pitchFamily="34" charset="0"/>
              <a:buChar char="•"/>
            </a:pPr>
            <a:r>
              <a:rPr lang="en-GB" sz="1400" dirty="0"/>
              <a:t>With budget holders about investing in staff development and services </a:t>
            </a:r>
          </a:p>
        </p:txBody>
      </p:sp>
      <p:sp>
        <p:nvSpPr>
          <p:cNvPr id="4" name="Slide Number Placeholder 3"/>
          <p:cNvSpPr>
            <a:spLocks noGrp="1"/>
          </p:cNvSpPr>
          <p:nvPr>
            <p:ph type="sldNum" sz="quarter" idx="10"/>
          </p:nvPr>
        </p:nvSpPr>
        <p:spPr/>
        <p:txBody>
          <a:bodyPr/>
          <a:lstStyle/>
          <a:p>
            <a:pPr marL="0" marR="0" lvl="0" indent="0" algn="l" defTabSz="707608"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707608" rtl="0" eaLnBrk="1" fontAlgn="auto" latinLnBrk="0" hangingPunct="1">
                <a:lnSpc>
                  <a:spcPct val="100000"/>
                </a:lnSpc>
                <a:spcBef>
                  <a:spcPts val="0"/>
                </a:spcBef>
                <a:spcAft>
                  <a:spcPts val="0"/>
                </a:spcAft>
                <a:buClrTx/>
                <a:buSzTx/>
                <a:buFontTx/>
                <a:buNone/>
                <a:tabLst/>
                <a:defRPr/>
              </a:pPr>
              <a:t>19</a:t>
            </a:fld>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10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1423635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pPr defTabSz="685743">
              <a:defRPr/>
            </a:pPr>
            <a:r>
              <a:rPr lang="en-GB" sz="1400" dirty="0"/>
              <a:t>Our service website provides a range of supporting advice and guidance - it is designed to </a:t>
            </a:r>
            <a:r>
              <a:rPr lang="en-GB" sz="1400" b="1" dirty="0"/>
              <a:t>help you to find practical advice and guidance</a:t>
            </a:r>
            <a:r>
              <a:rPr lang="en-GB" sz="1400" dirty="0"/>
              <a:t>, whether you are leading digital change, supporting others (staff or students) to develop their digital capabilities or are simply interested in developing your own. </a:t>
            </a:r>
          </a:p>
          <a:p>
            <a:pPr defTabSz="685743">
              <a:defRPr/>
            </a:pPr>
            <a:endParaRPr lang="en-GB" sz="1400" dirty="0"/>
          </a:p>
          <a:p>
            <a:pPr defTabSz="685743">
              <a:defRPr/>
            </a:pPr>
            <a:r>
              <a:rPr lang="en-GB" sz="1400" dirty="0"/>
              <a:t>Here you will find guidance on implementation, user guides, </a:t>
            </a:r>
            <a:r>
              <a:rPr lang="en-GB" sz="1400" b="1" dirty="0"/>
              <a:t>download copies of the question sets in the discovery tool </a:t>
            </a:r>
            <a:r>
              <a:rPr lang="en-GB" sz="1400" dirty="0"/>
              <a:t>questions and how they are designed, </a:t>
            </a:r>
            <a:r>
              <a:rPr lang="en-GB" sz="1400" b="1" dirty="0"/>
              <a:t>frameworks, role profiles </a:t>
            </a:r>
            <a:r>
              <a:rPr lang="en-GB" sz="1400" dirty="0"/>
              <a:t>and  other useful information.</a:t>
            </a:r>
          </a:p>
          <a:p>
            <a:pPr defTabSz="685743">
              <a:defRPr/>
            </a:pPr>
            <a:endParaRPr lang="en-GB" dirty="0"/>
          </a:p>
          <a:p>
            <a:pPr defTabSz="685743">
              <a:defRPr/>
            </a:pPr>
            <a:endParaRPr lang="en-GB" dirty="0"/>
          </a:p>
        </p:txBody>
      </p:sp>
      <p:sp>
        <p:nvSpPr>
          <p:cNvPr id="4" name="Slide Number Placeholder 3"/>
          <p:cNvSpPr>
            <a:spLocks noGrp="1"/>
          </p:cNvSpPr>
          <p:nvPr>
            <p:ph type="sldNum" sz="quarter" idx="10"/>
          </p:nvPr>
        </p:nvSpPr>
        <p:spPr/>
        <p:txBody>
          <a:bodyPr lIns="91433" tIns="45716" rIns="91433" bIns="45716"/>
          <a:lstStyle/>
          <a:p>
            <a:fld id="{7311567F-F019-E948-A7D1-1F94AF06001C}" type="slidenum">
              <a:rPr lang="en-GB" smtClean="0"/>
              <a:t>20</a:t>
            </a:fld>
            <a:endParaRPr lang="en-GB"/>
          </a:p>
        </p:txBody>
      </p:sp>
    </p:spTree>
    <p:extLst>
      <p:ext uri="{BB962C8B-B14F-4D97-AF65-F5344CB8AC3E}">
        <p14:creationId xmlns:p14="http://schemas.microsoft.com/office/powerpoint/2010/main" val="3090248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pPr defTabSz="685743" eaLnBrk="0" fontAlgn="base" hangingPunct="0">
              <a:lnSpc>
                <a:spcPct val="90000"/>
              </a:lnSpc>
              <a:spcBef>
                <a:spcPts val="450"/>
              </a:spcBef>
              <a:spcAft>
                <a:spcPct val="0"/>
              </a:spcAft>
              <a:buClr>
                <a:schemeClr val="accent1"/>
              </a:buClr>
              <a:buSzPct val="120000"/>
              <a:defRPr/>
            </a:pPr>
            <a:r>
              <a:rPr lang="en-GB" sz="1400" dirty="0"/>
              <a:t>In 2018 we </a:t>
            </a:r>
            <a:r>
              <a:rPr lang="en-GB" sz="1400" b="1" dirty="0"/>
              <a:t>piloted the tool with over 100 organisations </a:t>
            </a:r>
            <a:r>
              <a:rPr lang="en-GB" sz="1400" dirty="0"/>
              <a:t>across Higher and Further Education including overseas institutions, and evaluated their experiences.</a:t>
            </a:r>
          </a:p>
          <a:p>
            <a:pPr marL="107941" indent="-107941" defTabSz="685743" eaLnBrk="0" fontAlgn="base" hangingPunct="0">
              <a:lnSpc>
                <a:spcPct val="90000"/>
              </a:lnSpc>
              <a:spcBef>
                <a:spcPts val="450"/>
              </a:spcBef>
              <a:spcAft>
                <a:spcPct val="0"/>
              </a:spcAft>
              <a:buClr>
                <a:schemeClr val="accent1"/>
              </a:buClr>
              <a:buSzPct val="120000"/>
              <a:buFont typeface="Corbel" panose="020B0503020204020204" pitchFamily="34" charset="0"/>
              <a:buChar char="»"/>
              <a:defRPr/>
            </a:pPr>
            <a:endParaRPr lang="en-GB" sz="1400" dirty="0"/>
          </a:p>
          <a:p>
            <a:r>
              <a:rPr lang="en-GB" sz="1400" b="1" dirty="0"/>
              <a:t>We had over 4,800</a:t>
            </a:r>
            <a:r>
              <a:rPr lang="en-GB" sz="1400" dirty="0"/>
              <a:t> staff completions of the tool, made up of:</a:t>
            </a:r>
            <a:endParaRPr lang="en-GB" sz="1400" b="1" dirty="0"/>
          </a:p>
          <a:p>
            <a:pPr lvl="1"/>
            <a:r>
              <a:rPr lang="en-GB" sz="1400" b="1" dirty="0"/>
              <a:t>1352 </a:t>
            </a:r>
            <a:r>
              <a:rPr lang="en-GB" sz="1400" dirty="0" err="1"/>
              <a:t>Futher</a:t>
            </a:r>
            <a:r>
              <a:rPr lang="en-GB" sz="1400" dirty="0"/>
              <a:t> Education and skills</a:t>
            </a:r>
          </a:p>
          <a:p>
            <a:pPr lvl="1"/>
            <a:r>
              <a:rPr lang="en-GB" sz="1400" b="1" dirty="0"/>
              <a:t>3042 </a:t>
            </a:r>
            <a:r>
              <a:rPr lang="en-GB" sz="1400" dirty="0"/>
              <a:t>HE </a:t>
            </a:r>
          </a:p>
          <a:p>
            <a:pPr lvl="1"/>
            <a:r>
              <a:rPr lang="en-GB" sz="1400" b="1" dirty="0"/>
              <a:t>418 </a:t>
            </a:r>
            <a:r>
              <a:rPr lang="en-GB" sz="1400" dirty="0"/>
              <a:t>Other</a:t>
            </a:r>
          </a:p>
          <a:p>
            <a:endParaRPr lang="en-GB" sz="1400" dirty="0"/>
          </a:p>
          <a:p>
            <a:r>
              <a:rPr lang="en-GB" sz="1400" dirty="0"/>
              <a:t>And </a:t>
            </a:r>
            <a:r>
              <a:rPr lang="en-GB" sz="1400" b="1" dirty="0"/>
              <a:t>413</a:t>
            </a:r>
            <a:r>
              <a:rPr lang="en-GB" sz="1400" dirty="0"/>
              <a:t> students. The completions for students lower as this feature only came online near the end of the evaluation period.</a:t>
            </a:r>
          </a:p>
          <a:p>
            <a:endParaRPr lang="en-GB" sz="1400" dirty="0"/>
          </a:p>
          <a:p>
            <a:pPr defTabSz="685743">
              <a:defRPr/>
            </a:pPr>
            <a:r>
              <a:rPr lang="en-GB" sz="1400" dirty="0"/>
              <a:t>These completions were from </a:t>
            </a:r>
            <a:r>
              <a:rPr lang="en-GB" sz="1400" b="1" dirty="0"/>
              <a:t>66</a:t>
            </a:r>
            <a:r>
              <a:rPr lang="en-GB" sz="1400" dirty="0"/>
              <a:t> institutions (for the staff pilot), and </a:t>
            </a:r>
            <a:r>
              <a:rPr lang="en-GB" sz="1400" b="1" dirty="0"/>
              <a:t>11</a:t>
            </a:r>
            <a:r>
              <a:rPr lang="en-GB" sz="1400" dirty="0"/>
              <a:t> institutions (for the learner pilot)</a:t>
            </a:r>
          </a:p>
          <a:p>
            <a:endParaRPr lang="en-GB" sz="1400" dirty="0"/>
          </a:p>
          <a:p>
            <a:r>
              <a:rPr lang="en-GB" sz="1400" dirty="0"/>
              <a:t>The findings were overall very positive – with </a:t>
            </a:r>
            <a:r>
              <a:rPr lang="en-GB" sz="1400" b="1" dirty="0"/>
              <a:t>97% staff </a:t>
            </a:r>
            <a:r>
              <a:rPr lang="en-GB" sz="1400" dirty="0"/>
              <a:t>and</a:t>
            </a:r>
            <a:r>
              <a:rPr lang="en-GB" sz="1400" b="1" dirty="0"/>
              <a:t> 90% of students identifying benefits: </a:t>
            </a:r>
            <a:r>
              <a:rPr lang="en-GB" sz="1400" dirty="0"/>
              <a:t>either some  / beneficial or very beneficial</a:t>
            </a:r>
            <a:r>
              <a:rPr lang="en-GB" sz="1400" b="1" dirty="0"/>
              <a:t>. </a:t>
            </a:r>
          </a:p>
          <a:p>
            <a:r>
              <a:rPr lang="en-GB" sz="1400" dirty="0"/>
              <a:t>This aligned with </a:t>
            </a:r>
            <a:r>
              <a:rPr lang="en-GB" sz="1400" b="1" dirty="0"/>
              <a:t>94% of organisational leads </a:t>
            </a:r>
            <a:r>
              <a:rPr lang="en-GB" sz="1400" dirty="0"/>
              <a:t>identifying benefits. </a:t>
            </a:r>
          </a:p>
          <a:p>
            <a:endParaRPr lang="en-GB" dirty="0"/>
          </a:p>
        </p:txBody>
      </p:sp>
      <p:sp>
        <p:nvSpPr>
          <p:cNvPr id="4" name="Slide Number Placeholder 3"/>
          <p:cNvSpPr>
            <a:spLocks noGrp="1"/>
          </p:cNvSpPr>
          <p:nvPr>
            <p:ph type="sldNum" sz="quarter" idx="5"/>
          </p:nvPr>
        </p:nvSpPr>
        <p:spPr>
          <a:xfrm>
            <a:off x="3884614" y="9446679"/>
            <a:ext cx="2971800" cy="499011"/>
          </a:xfrm>
          <a:prstGeom prst="rect">
            <a:avLst/>
          </a:prstGeom>
        </p:spPr>
        <p:txBody>
          <a:bodyPr lIns="91433" tIns="45716" rIns="91433" bIns="45716"/>
          <a:lstStyle/>
          <a:p>
            <a:fld id="{7311567F-F019-E948-A7D1-1F94AF06001C}" type="slidenum">
              <a:rPr lang="en-GB" smtClean="0"/>
              <a:t>21</a:t>
            </a:fld>
            <a:endParaRPr lang="en-GB"/>
          </a:p>
        </p:txBody>
      </p:sp>
    </p:spTree>
    <p:extLst>
      <p:ext uri="{BB962C8B-B14F-4D97-AF65-F5344CB8AC3E}">
        <p14:creationId xmlns:p14="http://schemas.microsoft.com/office/powerpoint/2010/main" val="2563117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138" y="765175"/>
            <a:ext cx="6681787" cy="3759200"/>
          </a:xfrm>
        </p:spPr>
      </p:sp>
      <p:sp>
        <p:nvSpPr>
          <p:cNvPr id="3" name="Notes Placeholder 2"/>
          <p:cNvSpPr>
            <a:spLocks noGrp="1"/>
          </p:cNvSpPr>
          <p:nvPr>
            <p:ph type="body" idx="1"/>
          </p:nvPr>
        </p:nvSpPr>
        <p:spPr>
          <a:xfrm>
            <a:off x="808831" y="4778375"/>
            <a:ext cx="5486400" cy="3600450"/>
          </a:xfrm>
        </p:spPr>
        <p:txBody>
          <a:bodyPr/>
          <a:lstStyle/>
          <a:p>
            <a:r>
              <a:rPr lang="en-GB" sz="1400" dirty="0"/>
              <a:t>And these quotes highlight the main benefits found </a:t>
            </a:r>
            <a:r>
              <a:rPr lang="en-GB" sz="1400" b="1" dirty="0"/>
              <a:t>by staff and students</a:t>
            </a:r>
            <a:r>
              <a:rPr lang="en-GB" sz="1400" dirty="0"/>
              <a:t>;  They liked the:</a:t>
            </a:r>
          </a:p>
          <a:p>
            <a:endParaRPr lang="en-GB" sz="1400" dirty="0"/>
          </a:p>
          <a:p>
            <a:pPr marL="628598" lvl="1" indent="-285727">
              <a:buFont typeface="Arial" panose="020B0604020202020204" pitchFamily="34" charset="0"/>
              <a:buChar char="•"/>
            </a:pPr>
            <a:r>
              <a:rPr lang="en-GB" sz="1400" dirty="0"/>
              <a:t>opportunity to </a:t>
            </a:r>
            <a:r>
              <a:rPr lang="en-GB" sz="1400" b="1" dirty="0"/>
              <a:t>stop and reflect</a:t>
            </a:r>
          </a:p>
          <a:p>
            <a:pPr marL="628598" lvl="1" indent="-285727">
              <a:buFont typeface="Arial" panose="020B0604020202020204" pitchFamily="34" charset="0"/>
              <a:buChar char="•"/>
            </a:pPr>
            <a:r>
              <a:rPr lang="en-GB" sz="1400" b="1" dirty="0"/>
              <a:t>insights into their strengths and weaknesses</a:t>
            </a:r>
          </a:p>
          <a:p>
            <a:pPr marL="628598" lvl="1" indent="-285727" defTabSz="685743">
              <a:buFont typeface="Arial" panose="020B0604020202020204" pitchFamily="34" charset="0"/>
              <a:buChar char="•"/>
              <a:defRPr/>
            </a:pPr>
            <a:r>
              <a:rPr lang="en-GB" sz="1400" b="1" dirty="0"/>
              <a:t>targeted suggestions</a:t>
            </a:r>
          </a:p>
          <a:p>
            <a:pPr marL="628598" lvl="1" indent="-285727">
              <a:buFont typeface="Arial" panose="020B0604020202020204" pitchFamily="34" charset="0"/>
              <a:buChar char="•"/>
            </a:pPr>
            <a:endParaRPr lang="en-GB" sz="1400" b="1" dirty="0"/>
          </a:p>
          <a:p>
            <a:pPr marL="628598" lvl="1" indent="-285727">
              <a:buFont typeface="Arial" panose="020B0604020202020204" pitchFamily="34" charset="0"/>
              <a:buChar char="•"/>
            </a:pPr>
            <a:r>
              <a:rPr lang="en-GB" sz="1400" dirty="0"/>
              <a:t>And they saw the </a:t>
            </a:r>
            <a:r>
              <a:rPr lang="en-GB" sz="1400" b="1" dirty="0"/>
              <a:t>relevance to future workplace</a:t>
            </a:r>
          </a:p>
          <a:p>
            <a:endParaRPr lang="en-GB" sz="1500" dirty="0"/>
          </a:p>
        </p:txBody>
      </p:sp>
    </p:spTree>
    <p:extLst>
      <p:ext uri="{BB962C8B-B14F-4D97-AF65-F5344CB8AC3E}">
        <p14:creationId xmlns:p14="http://schemas.microsoft.com/office/powerpoint/2010/main" val="774321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23</a:t>
            </a:fld>
            <a:endParaRPr lang="en-GB"/>
          </a:p>
        </p:txBody>
      </p:sp>
    </p:spTree>
    <p:extLst>
      <p:ext uri="{BB962C8B-B14F-4D97-AF65-F5344CB8AC3E}">
        <p14:creationId xmlns:p14="http://schemas.microsoft.com/office/powerpoint/2010/main" val="349117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24</a:t>
            </a:fld>
            <a:endParaRPr lang="en-GB"/>
          </a:p>
        </p:txBody>
      </p:sp>
    </p:spTree>
    <p:extLst>
      <p:ext uri="{BB962C8B-B14F-4D97-AF65-F5344CB8AC3E}">
        <p14:creationId xmlns:p14="http://schemas.microsoft.com/office/powerpoint/2010/main" val="1735748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So we’ve talked about digital capabilities from the individual perspective of staff and students; but if we’re truly to move towards enabling our students </a:t>
            </a:r>
            <a:r>
              <a:rPr lang="en-GB" sz="1400" b="1" dirty="0"/>
              <a:t>to thrive not just survive </a:t>
            </a:r>
            <a:r>
              <a:rPr lang="en-GB" sz="1400" dirty="0"/>
              <a:t>our </a:t>
            </a:r>
            <a:r>
              <a:rPr lang="en-GB" sz="1400" b="1" dirty="0"/>
              <a:t>organisations as a whole </a:t>
            </a:r>
            <a:r>
              <a:rPr lang="en-GB" sz="1400" dirty="0"/>
              <a:t>need to </a:t>
            </a:r>
            <a:r>
              <a:rPr lang="en-GB" sz="1400" b="1" dirty="0"/>
              <a:t>develop their cultures, policies and infrastructure to enable and support digital practices.  </a:t>
            </a:r>
          </a:p>
          <a:p>
            <a:endParaRPr lang="en-GB" sz="1400" b="1" dirty="0"/>
          </a:p>
          <a:p>
            <a:r>
              <a:rPr lang="en-GB" sz="1400" b="0" dirty="0"/>
              <a:t>I’ll spend my last few minutes touching on this. </a:t>
            </a:r>
          </a:p>
          <a:p>
            <a:endParaRPr lang="en-GB" sz="1400" b="0" dirty="0"/>
          </a:p>
          <a:p>
            <a:r>
              <a:rPr lang="en-GB" sz="1400" b="0" dirty="0"/>
              <a:t>This image is a model that sought to consider </a:t>
            </a:r>
            <a:r>
              <a:rPr lang="en-GB" sz="1400" b="1" dirty="0"/>
              <a:t>digital capabilities from an organisational perspective </a:t>
            </a:r>
            <a:r>
              <a:rPr lang="en-GB" sz="1400" b="0" dirty="0"/>
              <a:t>rather than individual– and highlights with the middle circles </a:t>
            </a:r>
            <a:r>
              <a:rPr lang="en-GB" sz="1400" b="1" dirty="0"/>
              <a:t>4 core activities across the organisation </a:t>
            </a:r>
            <a:r>
              <a:rPr lang="en-GB" sz="1400" b="0" dirty="0"/>
              <a:t>– and from their perspective how they need to be considering the digital agenda. With organisational culture encompassing all. </a:t>
            </a:r>
          </a:p>
          <a:p>
            <a:endParaRPr lang="en-GB" sz="1400" b="0" dirty="0"/>
          </a:p>
          <a:p>
            <a:r>
              <a:rPr lang="en-GB" sz="1400" b="0" dirty="0"/>
              <a:t>We’ve worked this up into a practical </a:t>
            </a:r>
            <a:r>
              <a:rPr lang="en-GB" sz="1400" b="1" dirty="0"/>
              <a:t>maturity model </a:t>
            </a:r>
            <a:r>
              <a:rPr lang="en-GB" sz="1400" b="0" dirty="0"/>
              <a:t>for organisations – with indicators of practice at different levels based on some of the success factors we’ve been discussing around for example considering approaches to recognition and reward for skills.  The model has templates for you to work with to help you self-assess where your organisation is in relation to becoming a digitally capable organisation.</a:t>
            </a:r>
          </a:p>
          <a:p>
            <a:endParaRPr lang="en-GB" dirty="0"/>
          </a:p>
        </p:txBody>
      </p:sp>
      <p:sp>
        <p:nvSpPr>
          <p:cNvPr id="4" name="Date Placeholder 3"/>
          <p:cNvSpPr>
            <a:spLocks noGrp="1"/>
          </p:cNvSpPr>
          <p:nvPr>
            <p:ph type="dt" idx="10"/>
          </p:nvPr>
        </p:nvSpPr>
        <p:spPr>
          <a:xfrm>
            <a:off x="3884613" y="0"/>
            <a:ext cx="2971800" cy="499012"/>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DBE3B94-5ED0-402A-AD12-1132DED4F44C}" type="datetime1">
              <a:rPr kumimoji="0" lang="en-GB" altLang="en-US" sz="1200" b="0" i="0" u="none" strike="noStrike" kern="1200" cap="none" spc="0" normalizeH="0" baseline="0" noProof="0" smtClean="0">
                <a:ln>
                  <a:noFill/>
                </a:ln>
                <a:solidFill>
                  <a:srgbClr val="2C3841"/>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15/09/2020</a:t>
            </a:fld>
            <a:endParaRPr kumimoji="0" lang="en-GB" altLang="en-US" sz="1200" b="0" i="0" u="none" strike="noStrike" kern="1200" cap="none" spc="0" normalizeH="0" baseline="0" noProof="0">
              <a:ln>
                <a:noFill/>
              </a:ln>
              <a:solidFill>
                <a:srgbClr val="2C3841"/>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a:xfrm>
            <a:off x="3884613" y="9446678"/>
            <a:ext cx="2971800" cy="499011"/>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28C018D-EF49-4D93-900F-FFF065A05CB4}" type="slidenum">
              <a:rPr kumimoji="0" lang="en-GB" altLang="en-US" sz="1350" b="0" i="0" u="none" strike="noStrike" kern="1200" cap="none" spc="0" normalizeH="0" baseline="0" noProof="0" smtClean="0">
                <a:ln>
                  <a:noFill/>
                </a:ln>
                <a:solidFill>
                  <a:srgbClr val="2C3841"/>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25</a:t>
            </a:fld>
            <a:endParaRPr kumimoji="0" lang="en-GB" altLang="en-US" sz="1350" b="0" i="0" u="none" strike="noStrike" kern="1200" cap="none" spc="0" normalizeH="0" baseline="0" noProof="0">
              <a:ln>
                <a:noFill/>
              </a:ln>
              <a:solidFill>
                <a:srgbClr val="2C3841"/>
              </a:solidFill>
              <a:effectLst/>
              <a:uLnTx/>
              <a:uFillTx/>
              <a:latin typeface="Calibri" panose="020F0502020204030204"/>
              <a:ea typeface="+mn-ea"/>
              <a:cs typeface="+mn-cs"/>
            </a:endParaRPr>
          </a:p>
        </p:txBody>
      </p:sp>
      <p:sp>
        <p:nvSpPr>
          <p:cNvPr id="6" name="Header Placeholder 5"/>
          <p:cNvSpPr>
            <a:spLocks noGrp="1"/>
          </p:cNvSpPr>
          <p:nvPr>
            <p:ph type="hdr" sz="quarter" idx="12"/>
          </p:nvPr>
        </p:nvSpPr>
        <p:spPr>
          <a:xfrm>
            <a:off x="0" y="0"/>
            <a:ext cx="2971800" cy="499012"/>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2C3841"/>
                </a:solidFill>
                <a:effectLst/>
                <a:uLnTx/>
                <a:uFillTx/>
                <a:latin typeface="Calibri" panose="020F0502020204030204"/>
                <a:ea typeface="+mn-ea"/>
                <a:cs typeface="+mn-cs"/>
              </a:rPr>
              <a:t>Title of presentation (Insert &gt; Header &amp; Footer &gt; Notes and Handouts &gt; Header &gt; Apply to all)</a:t>
            </a:r>
          </a:p>
        </p:txBody>
      </p:sp>
    </p:spTree>
    <p:extLst>
      <p:ext uri="{BB962C8B-B14F-4D97-AF65-F5344CB8AC3E}">
        <p14:creationId xmlns:p14="http://schemas.microsoft.com/office/powerpoint/2010/main" val="5456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2163" y="249238"/>
            <a:ext cx="5273675" cy="2967037"/>
          </a:xfrm>
        </p:spPr>
      </p:sp>
      <p:sp>
        <p:nvSpPr>
          <p:cNvPr id="3" name="Notes Placeholder 2"/>
          <p:cNvSpPr>
            <a:spLocks noGrp="1"/>
          </p:cNvSpPr>
          <p:nvPr>
            <p:ph type="body" idx="1"/>
          </p:nvPr>
        </p:nvSpPr>
        <p:spPr>
          <a:xfrm>
            <a:off x="0" y="3216276"/>
            <a:ext cx="6858000" cy="6729412"/>
          </a:xfrm>
        </p:spPr>
        <p:txBody>
          <a:bodyPr/>
          <a:lstStyle/>
          <a:p>
            <a:pPr lvl="0">
              <a:defRPr/>
            </a:pPr>
            <a:r>
              <a:rPr lang="en-GB" sz="1200" dirty="0"/>
              <a:t>Organisations are all at </a:t>
            </a:r>
            <a:r>
              <a:rPr lang="en-GB" sz="1200" b="1" dirty="0"/>
              <a:t>very different stages </a:t>
            </a:r>
            <a:r>
              <a:rPr lang="en-GB" sz="1200" dirty="0"/>
              <a:t>on this journey towards digital capability, many at the very beginning.</a:t>
            </a:r>
          </a:p>
          <a:p>
            <a:pPr lvl="0">
              <a:defRPr/>
            </a:pPr>
            <a:endParaRPr lang="en-GB" sz="1200" dirty="0"/>
          </a:p>
          <a:p>
            <a:pPr lvl="0">
              <a:defRPr/>
            </a:pPr>
            <a:r>
              <a:rPr lang="en-GB" sz="1200" dirty="0"/>
              <a:t>Some of </a:t>
            </a:r>
            <a:r>
              <a:rPr lang="en-GB" sz="1200" b="1" dirty="0"/>
              <a:t>the key success factors relate </a:t>
            </a:r>
            <a:r>
              <a:rPr lang="en-GB" sz="1200" dirty="0"/>
              <a:t>to: </a:t>
            </a:r>
          </a:p>
          <a:p>
            <a:pPr lvl="0">
              <a:defRPr/>
            </a:pPr>
            <a:endParaRPr lang="en-GB" sz="1200" dirty="0"/>
          </a:p>
          <a:p>
            <a:pPr marL="285750" lvl="0" indent="-285750">
              <a:buFont typeface="Arial" panose="020B0604020202020204" pitchFamily="34" charset="0"/>
              <a:buChar char="•"/>
              <a:defRPr/>
            </a:pPr>
            <a:r>
              <a:rPr lang="en-GB" sz="1200" dirty="0"/>
              <a:t>A common vocabulary - is there a </a:t>
            </a:r>
            <a:r>
              <a:rPr lang="en-GB" sz="1200" b="1" dirty="0"/>
              <a:t>common understanding </a:t>
            </a:r>
            <a:r>
              <a:rPr lang="en-GB" sz="1200" dirty="0"/>
              <a:t>of digital skills across the organisation? </a:t>
            </a:r>
          </a:p>
          <a:p>
            <a:pPr lvl="1">
              <a:buFont typeface="Corbel" panose="020B0503020204020204" pitchFamily="34" charset="0"/>
              <a:buChar char="»"/>
              <a:defRPr/>
            </a:pPr>
            <a:r>
              <a:rPr lang="en-GB" sz="1200" dirty="0"/>
              <a:t>Leicester built their own framework based on the Jisc model, but contextualised to fit their needs.</a:t>
            </a:r>
          </a:p>
          <a:p>
            <a:pPr marL="285750" indent="-285750">
              <a:buFont typeface="Arial" panose="020B0604020202020204" pitchFamily="34" charset="0"/>
              <a:buChar char="•"/>
            </a:pPr>
            <a:r>
              <a:rPr lang="en-GB" sz="1200" dirty="0"/>
              <a:t>Does your organisation have a</a:t>
            </a:r>
            <a:r>
              <a:rPr lang="en-GB" sz="1200" b="1" dirty="0"/>
              <a:t> strategy which articulates your vision </a:t>
            </a:r>
            <a:r>
              <a:rPr lang="en-GB" sz="1200" dirty="0"/>
              <a:t>for developing a digitally capable organisation &amp; is there a strategic lead?</a:t>
            </a:r>
          </a:p>
          <a:p>
            <a:pPr marL="628650" lvl="1" indent="-285750">
              <a:buFont typeface="Arial" panose="020B0604020202020204" pitchFamily="34" charset="0"/>
              <a:buChar char="•"/>
            </a:pPr>
            <a:r>
              <a:rPr lang="en-GB" sz="1200" dirty="0"/>
              <a:t>See Leicester case study</a:t>
            </a:r>
          </a:p>
          <a:p>
            <a:pPr marL="285750" indent="-285750">
              <a:buFont typeface="Arial" panose="020B0604020202020204" pitchFamily="34" charset="0"/>
              <a:buChar char="•"/>
            </a:pPr>
            <a:r>
              <a:rPr lang="en-GB" sz="1200" dirty="0"/>
              <a:t>Does your organisation have a </a:t>
            </a:r>
            <a:r>
              <a:rPr lang="en-GB" sz="1200" b="1" dirty="0"/>
              <a:t>stakeholder group </a:t>
            </a:r>
            <a:r>
              <a:rPr lang="en-GB" sz="1200" dirty="0"/>
              <a:t>which meets regularly to steer/advise on digital capability? Who is on that group and does it include key stakeholders from all business areas (e.g. HR, IT, estates, staff development/educational development, library, academic staff, student facing services…careers)</a:t>
            </a:r>
          </a:p>
          <a:p>
            <a:pPr marL="628650" lvl="1" indent="-285750">
              <a:buFont typeface="Arial" panose="020B0604020202020204" pitchFamily="34" charset="0"/>
              <a:buChar char="•"/>
            </a:pPr>
            <a:r>
              <a:rPr lang="en-GB" sz="1200" dirty="0"/>
              <a:t>See Hertfordshire case study</a:t>
            </a:r>
          </a:p>
          <a:p>
            <a:pPr marL="285750" indent="-285750">
              <a:buFont typeface="Arial" panose="020B0604020202020204" pitchFamily="34" charset="0"/>
              <a:buChar char="•"/>
            </a:pPr>
            <a:r>
              <a:rPr lang="en-GB" sz="1200" dirty="0"/>
              <a:t>Have you </a:t>
            </a:r>
            <a:r>
              <a:rPr lang="en-GB" sz="1200" b="1" dirty="0"/>
              <a:t>engaged HR </a:t>
            </a:r>
            <a:r>
              <a:rPr lang="en-GB" sz="1200" dirty="0"/>
              <a:t>in considering how digital capabilities are embedded within their practices (</a:t>
            </a:r>
            <a:r>
              <a:rPr lang="en-GB" sz="1200" dirty="0" err="1"/>
              <a:t>eg</a:t>
            </a:r>
            <a:r>
              <a:rPr lang="en-GB" sz="1200" dirty="0"/>
              <a:t> recruitment, induction, appraisal)</a:t>
            </a:r>
          </a:p>
          <a:p>
            <a:pPr marL="628650" lvl="1" indent="-285750">
              <a:buFont typeface="Arial" panose="020B0604020202020204" pitchFamily="34" charset="0"/>
              <a:buChar char="•"/>
            </a:pPr>
            <a:r>
              <a:rPr lang="en-GB" sz="1200" dirty="0"/>
              <a:t>Institutions starting to have these conversations – including York St John, University of Derby. We ran a study which explored these processes in more detail. </a:t>
            </a:r>
          </a:p>
          <a:p>
            <a:pPr marL="285750" lvl="0" indent="-285750">
              <a:buFont typeface="Arial" panose="020B0604020202020204" pitchFamily="34" charset="0"/>
              <a:buChar char="•"/>
            </a:pPr>
            <a:r>
              <a:rPr lang="en-GB" sz="1200" dirty="0"/>
              <a:t>Are the </a:t>
            </a:r>
            <a:r>
              <a:rPr lang="en-GB" sz="1200" b="1" dirty="0"/>
              <a:t>benefits</a:t>
            </a:r>
            <a:r>
              <a:rPr lang="en-GB" sz="1200" dirty="0"/>
              <a:t> clear to staff and students? How are these benefits being </a:t>
            </a:r>
            <a:r>
              <a:rPr lang="en-GB" sz="1200" b="1" dirty="0"/>
              <a:t>communicated? </a:t>
            </a:r>
          </a:p>
          <a:p>
            <a:pPr marL="628650" lvl="1" indent="-285750">
              <a:buFont typeface="Arial" panose="020B0604020202020204" pitchFamily="34" charset="0"/>
              <a:buChar char="•"/>
            </a:pPr>
            <a:r>
              <a:rPr lang="en-GB" sz="1200" b="0" dirty="0"/>
              <a:t>See our poster templates to help support a communications plan</a:t>
            </a:r>
          </a:p>
          <a:p>
            <a:pPr marL="285750" lvl="0" indent="-285750">
              <a:buFont typeface="Arial" panose="020B0604020202020204" pitchFamily="34" charset="0"/>
              <a:buChar char="•"/>
            </a:pPr>
            <a:r>
              <a:rPr lang="en-GB" sz="1200" dirty="0"/>
              <a:t>Do you have a culture of</a:t>
            </a:r>
            <a:r>
              <a:rPr lang="en-GB" sz="1200" b="1" dirty="0"/>
              <a:t> encouraging, recognising and rewarding innovation?</a:t>
            </a:r>
            <a:endParaRPr lang="en-GB" sz="1200" b="0" dirty="0"/>
          </a:p>
          <a:p>
            <a:pPr marL="285750" lvl="0" indent="-285750">
              <a:buFont typeface="Arial" panose="020B0604020202020204" pitchFamily="34" charset="0"/>
              <a:buChar char="•"/>
            </a:pPr>
            <a:r>
              <a:rPr lang="en-GB" sz="1200" dirty="0"/>
              <a:t>And how are you </a:t>
            </a:r>
            <a:r>
              <a:rPr lang="en-GB" sz="1200" b="1" dirty="0"/>
              <a:t>building digital capability into the curriculum. </a:t>
            </a:r>
          </a:p>
          <a:p>
            <a:pPr marL="628650" lvl="1" indent="-285750">
              <a:buFont typeface="Arial" panose="020B0604020202020204" pitchFamily="34" charset="0"/>
              <a:buChar char="•"/>
            </a:pPr>
            <a:r>
              <a:rPr lang="en-GB" sz="1200" b="0" dirty="0"/>
              <a:t>Are digital outcomes embedded in your graduate and programme level outcomes? Are digital activities enabling those outcomes as part of the curriculum?</a:t>
            </a:r>
          </a:p>
          <a:p>
            <a:pPr marL="628650" lvl="1" indent="-285750">
              <a:buFont typeface="Arial" panose="020B0604020202020204" pitchFamily="34" charset="0"/>
              <a:buChar char="•"/>
            </a:pPr>
            <a:r>
              <a:rPr lang="en-GB" sz="1200" b="0" dirty="0"/>
              <a:t>Our Curriculum confidence approach might help</a:t>
            </a:r>
          </a:p>
          <a:p>
            <a:pPr marL="285750" lvl="0" indent="-285750">
              <a:buFont typeface="Arial" panose="020B0604020202020204" pitchFamily="34" charset="0"/>
              <a:buChar char="•"/>
            </a:pPr>
            <a:r>
              <a:rPr lang="en-GB" sz="1200" b="0" dirty="0"/>
              <a:t>And building on the strengths of all your stakeholders</a:t>
            </a:r>
            <a:r>
              <a:rPr lang="en-GB" sz="1200" b="1" dirty="0"/>
              <a:t> to work in partnership? </a:t>
            </a:r>
            <a:r>
              <a:rPr lang="en-GB" sz="1200" b="0" dirty="0"/>
              <a:t>We’ve much evidence of the value of student / staff partnerships though our Change Agent Network. </a:t>
            </a:r>
          </a:p>
          <a:p>
            <a:pPr lvl="0">
              <a:defRPr/>
            </a:pPr>
            <a:endParaRPr lang="en-GB" sz="1200" dirty="0"/>
          </a:p>
          <a:p>
            <a:endParaRPr lang="en-GB" dirty="0"/>
          </a:p>
        </p:txBody>
      </p:sp>
      <p:sp>
        <p:nvSpPr>
          <p:cNvPr id="4" name="Date Placeholder 3"/>
          <p:cNvSpPr>
            <a:spLocks noGrp="1"/>
          </p:cNvSpPr>
          <p:nvPr>
            <p:ph type="dt" idx="10"/>
          </p:nvPr>
        </p:nvSpPr>
        <p:spPr>
          <a:xfrm>
            <a:off x="3884613" y="0"/>
            <a:ext cx="2971800" cy="499012"/>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7D59138-A8BE-433E-87CE-D9803C5A2DDD}" type="datetime1">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14/09/2020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a:xfrm>
            <a:off x="3884613" y="9446678"/>
            <a:ext cx="2971800" cy="499011"/>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59CA28E-C823-46A7-ACC3-740ED2E57C53}"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26</a:t>
            </a:fld>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38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7563" y="765175"/>
            <a:ext cx="5468937" cy="3076575"/>
          </a:xfrm>
        </p:spPr>
      </p:sp>
      <p:sp>
        <p:nvSpPr>
          <p:cNvPr id="3" name="Notes Placeholder 2"/>
          <p:cNvSpPr>
            <a:spLocks noGrp="1"/>
          </p:cNvSpPr>
          <p:nvPr>
            <p:ph type="body" idx="1"/>
          </p:nvPr>
        </p:nvSpPr>
        <p:spPr>
          <a:xfrm>
            <a:off x="343191" y="3945518"/>
            <a:ext cx="6300423" cy="6689580"/>
          </a:xfrm>
        </p:spPr>
        <p:txBody>
          <a:bodyPr/>
          <a:lstStyle/>
          <a:p>
            <a:pPr defTabSz="743064">
              <a:defRPr/>
            </a:pPr>
            <a:r>
              <a:rPr lang="en-GB" sz="1500" dirty="0"/>
              <a:t>Based on the success factors I have just outlined and the Jisc organisational digital capabilities model, we have developed an </a:t>
            </a:r>
            <a:r>
              <a:rPr lang="en-GB" sz="1500" b="1" dirty="0"/>
              <a:t>organisational maturity model </a:t>
            </a:r>
            <a:r>
              <a:rPr lang="en-GB" sz="1500" dirty="0"/>
              <a:t>which is </a:t>
            </a:r>
            <a:r>
              <a:rPr lang="en-GB" sz="1500" b="1" dirty="0"/>
              <a:t>an action oriented benchmarking tool </a:t>
            </a:r>
            <a:r>
              <a:rPr lang="en-GB" sz="1500" dirty="0"/>
              <a:t>to support organisations to self-reflect on where they are on this journey and where they may choose to develop further. </a:t>
            </a:r>
          </a:p>
          <a:p>
            <a:pPr defTabSz="743064">
              <a:defRPr/>
            </a:pPr>
            <a:endParaRPr lang="en-GB" sz="1500" dirty="0"/>
          </a:p>
          <a:p>
            <a:pPr defTabSz="743064">
              <a:defRPr/>
            </a:pPr>
            <a:r>
              <a:rPr lang="en-GB" sz="1500" dirty="0"/>
              <a:t>On this slide you can see the set of high level </a:t>
            </a:r>
            <a:r>
              <a:rPr lang="en-GB" sz="1500" b="1" dirty="0"/>
              <a:t>‘good practice’ </a:t>
            </a:r>
            <a:r>
              <a:rPr lang="en-GB" sz="1500" dirty="0"/>
              <a:t>principles for the six functions identified in the organisational model.</a:t>
            </a:r>
          </a:p>
        </p:txBody>
      </p:sp>
    </p:spTree>
    <p:extLst>
      <p:ext uri="{BB962C8B-B14F-4D97-AF65-F5344CB8AC3E}">
        <p14:creationId xmlns:p14="http://schemas.microsoft.com/office/powerpoint/2010/main" val="299890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282575"/>
            <a:ext cx="6681787" cy="3759200"/>
          </a:xfrm>
        </p:spPr>
      </p:sp>
      <p:sp>
        <p:nvSpPr>
          <p:cNvPr id="3" name="Notes Placeholder 2"/>
          <p:cNvSpPr>
            <a:spLocks noGrp="1"/>
          </p:cNvSpPr>
          <p:nvPr>
            <p:ph type="body" idx="1"/>
          </p:nvPr>
        </p:nvSpPr>
        <p:spPr/>
        <p:txBody>
          <a:bodyPr/>
          <a:lstStyle/>
          <a:p>
            <a:r>
              <a:rPr lang="en-GB" sz="1500" dirty="0"/>
              <a:t>For each good practice principle we’ve identified indicators of practice.</a:t>
            </a:r>
          </a:p>
          <a:p>
            <a:endParaRPr lang="en-GB" sz="1500" dirty="0"/>
          </a:p>
          <a:p>
            <a:r>
              <a:rPr lang="en-GB" sz="1500" dirty="0"/>
              <a:t>The principle that the organisation embraces digital technologies as a key tenet of business success – includes indicators around:</a:t>
            </a:r>
          </a:p>
          <a:p>
            <a:endParaRPr lang="en-GB" sz="1500" dirty="0"/>
          </a:p>
          <a:p>
            <a:pPr marL="185766" indent="-185766">
              <a:buFont typeface="Arial" panose="020B0604020202020204" pitchFamily="34" charset="0"/>
              <a:buChar char="•"/>
            </a:pPr>
            <a:r>
              <a:rPr lang="en-GB" sz="1500" dirty="0"/>
              <a:t>Development of a </a:t>
            </a:r>
            <a:r>
              <a:rPr lang="en-GB" sz="1500" b="1" dirty="0"/>
              <a:t>digital strategy </a:t>
            </a:r>
            <a:r>
              <a:rPr lang="en-GB" sz="1500" dirty="0"/>
              <a:t>that covers all core functions -  L&amp;T, research, admin and infrastructure</a:t>
            </a:r>
          </a:p>
          <a:p>
            <a:pPr marL="185766" indent="-185766">
              <a:buFont typeface="Arial" panose="020B0604020202020204" pitchFamily="34" charset="0"/>
              <a:buChar char="•"/>
            </a:pPr>
            <a:r>
              <a:rPr lang="en-GB" sz="1500" dirty="0"/>
              <a:t>The importance of a </a:t>
            </a:r>
            <a:r>
              <a:rPr lang="en-GB" sz="1500" b="1" dirty="0"/>
              <a:t>cross—institutional </a:t>
            </a:r>
            <a:r>
              <a:rPr lang="en-GB" sz="1500" dirty="0"/>
              <a:t>stakeholder group leading digital capability across the organisation</a:t>
            </a:r>
          </a:p>
          <a:p>
            <a:pPr marL="185766" indent="-185766">
              <a:buFont typeface="Arial" panose="020B0604020202020204" pitchFamily="34" charset="0"/>
              <a:buChar char="•"/>
            </a:pPr>
            <a:r>
              <a:rPr lang="en-GB" sz="1500" dirty="0"/>
              <a:t>The importance of </a:t>
            </a:r>
            <a:r>
              <a:rPr lang="en-GB" sz="1500" b="1" dirty="0"/>
              <a:t>partnerships</a:t>
            </a:r>
            <a:r>
              <a:rPr lang="en-GB" sz="1500" dirty="0"/>
              <a:t> between staff and students around building digital capability</a:t>
            </a:r>
          </a:p>
          <a:p>
            <a:endParaRPr lang="en-GB" sz="1500" dirty="0"/>
          </a:p>
          <a:p>
            <a:r>
              <a:rPr lang="en-GB" sz="1500" dirty="0"/>
              <a:t>These indicators can contribute to the development of a culture that enables digital practice</a:t>
            </a:r>
          </a:p>
          <a:p>
            <a:endParaRPr lang="en-GB" sz="1500" dirty="0"/>
          </a:p>
        </p:txBody>
      </p:sp>
    </p:spTree>
    <p:extLst>
      <p:ext uri="{BB962C8B-B14F-4D97-AF65-F5344CB8AC3E}">
        <p14:creationId xmlns:p14="http://schemas.microsoft.com/office/powerpoint/2010/main" val="321175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239713"/>
            <a:ext cx="6681787" cy="3759200"/>
          </a:xfrm>
        </p:spPr>
      </p:sp>
      <p:sp>
        <p:nvSpPr>
          <p:cNvPr id="3" name="Notes Placeholder 2"/>
          <p:cNvSpPr>
            <a:spLocks noGrp="1"/>
          </p:cNvSpPr>
          <p:nvPr>
            <p:ph type="body" idx="1"/>
          </p:nvPr>
        </p:nvSpPr>
        <p:spPr/>
        <p:txBody>
          <a:bodyPr/>
          <a:lstStyle/>
          <a:p>
            <a:r>
              <a:rPr lang="en-GB" sz="1500" dirty="0"/>
              <a:t>As part of the organisational maturity model we have developed some templates to support organisations in reflecting where they are in their journey – supporting them to identify their </a:t>
            </a:r>
            <a:r>
              <a:rPr lang="en-GB" sz="1500" b="1" dirty="0"/>
              <a:t>strengths</a:t>
            </a:r>
            <a:r>
              <a:rPr lang="en-GB" sz="1500" dirty="0"/>
              <a:t> and </a:t>
            </a:r>
            <a:r>
              <a:rPr lang="en-GB" sz="1500" b="1" dirty="0"/>
              <a:t>areas for improvement </a:t>
            </a:r>
            <a:r>
              <a:rPr lang="en-GB" sz="1500" dirty="0"/>
              <a:t>– this radial diagram provides a template for organisations to </a:t>
            </a:r>
            <a:r>
              <a:rPr lang="en-GB" sz="1500" b="1" dirty="0"/>
              <a:t>plot this in a diagrammatic form.</a:t>
            </a:r>
          </a:p>
          <a:p>
            <a:endParaRPr lang="en-GB" sz="1500" b="1"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500" dirty="0"/>
              <a:t>We’re also developing an </a:t>
            </a:r>
            <a:r>
              <a:rPr lang="en-GB" sz="1500" b="1" dirty="0"/>
              <a:t>interactive version </a:t>
            </a:r>
            <a:r>
              <a:rPr lang="en-GB" sz="1500" dirty="0"/>
              <a:t>of the tool for us to use when working in consultation with the community – to provide </a:t>
            </a:r>
            <a:r>
              <a:rPr lang="en-GB" sz="1500" b="1" dirty="0"/>
              <a:t>suggested actions</a:t>
            </a:r>
            <a:r>
              <a:rPr lang="en-GB" sz="1500" dirty="0"/>
              <a:t>, </a:t>
            </a:r>
            <a:r>
              <a:rPr lang="en-GB" sz="1500" b="1" dirty="0"/>
              <a:t>resources</a:t>
            </a:r>
            <a:r>
              <a:rPr lang="en-GB" sz="1500" dirty="0"/>
              <a:t>, and </a:t>
            </a:r>
            <a:r>
              <a:rPr lang="en-GB" sz="1500" b="1" dirty="0"/>
              <a:t>examples of practice </a:t>
            </a:r>
            <a:r>
              <a:rPr lang="en-GB" sz="1500" dirty="0"/>
              <a:t>following a self-assessment.</a:t>
            </a:r>
            <a:r>
              <a:rPr lang="en-GB" sz="1500" b="1" dirty="0"/>
              <a:t> The ultimate aim is that this will be available online </a:t>
            </a:r>
            <a:r>
              <a:rPr lang="en-GB" sz="1500" dirty="0"/>
              <a:t>for subscribing institutions to use </a:t>
            </a:r>
            <a:r>
              <a:rPr lang="en-GB" sz="1500" b="1" dirty="0"/>
              <a:t>on a self –serve basis.</a:t>
            </a:r>
          </a:p>
          <a:p>
            <a:endParaRPr lang="en-GB" sz="1500" b="1" dirty="0"/>
          </a:p>
        </p:txBody>
      </p:sp>
    </p:spTree>
    <p:extLst>
      <p:ext uri="{BB962C8B-B14F-4D97-AF65-F5344CB8AC3E}">
        <p14:creationId xmlns:p14="http://schemas.microsoft.com/office/powerpoint/2010/main" val="395428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560388"/>
            <a:ext cx="4692650" cy="2640012"/>
          </a:xfrm>
        </p:spPr>
      </p:sp>
      <p:sp>
        <p:nvSpPr>
          <p:cNvPr id="3" name="Notes Placeholder 2"/>
          <p:cNvSpPr>
            <a:spLocks noGrp="1"/>
          </p:cNvSpPr>
          <p:nvPr>
            <p:ph type="body" idx="1"/>
          </p:nvPr>
        </p:nvSpPr>
        <p:spPr>
          <a:xfrm>
            <a:off x="203200" y="3669957"/>
            <a:ext cx="6443260" cy="6170079"/>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We all know that world is changing and is increasingly digital, and our working landscapes are similarly changing, with </a:t>
            </a:r>
            <a:r>
              <a:rPr lang="en-GB" sz="1200" b="1" dirty="0"/>
              <a:t>automation, AI and technology </a:t>
            </a:r>
            <a:r>
              <a:rPr lang="en-GB" sz="1200" b="0" dirty="0"/>
              <a:t>transforming workplaces.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So we now need to prepare learners for a future that may look very different from today –  </a:t>
            </a:r>
            <a:r>
              <a:rPr lang="en-GB" sz="1200" b="1" dirty="0"/>
              <a:t>for jobs that don’t currently exist </a:t>
            </a:r>
            <a:r>
              <a:rPr lang="en-GB" sz="1200" dirty="0"/>
              <a:t>(one report (WEF) suggested 65% children entering primary school will work in jobs that don’t currently exist) and </a:t>
            </a:r>
            <a:r>
              <a:rPr lang="en-GB" sz="1200" b="1" dirty="0"/>
              <a:t>multiple careers as the norm</a:t>
            </a:r>
            <a:r>
              <a:rPr lang="en-GB" sz="1200" dirty="0"/>
              <a:t>, with the only constant being change.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b="1" dirty="0"/>
              <a:t>Transferable, higher level and lifelong learning skills are increasingly critical </a:t>
            </a:r>
            <a:r>
              <a:rPr lang="en-GB" sz="1200" dirty="0"/>
              <a:t>in this environment as the speed of change requires new skills and re-skilling.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baseline="0" dirty="0"/>
          </a:p>
          <a:p>
            <a:r>
              <a:rPr lang="en-GB" sz="1200" baseline="0" dirty="0"/>
              <a:t>Students expectations of their educational experiences are also changing – our student panel at Digifest highlighted that </a:t>
            </a:r>
            <a:r>
              <a:rPr lang="en-GB" sz="1200" b="1" baseline="0" dirty="0"/>
              <a:t>they see digital as a way of getting ahead in a competitive job market..  </a:t>
            </a:r>
            <a:endParaRPr lang="en-GB" sz="1200" b="1" dirty="0"/>
          </a:p>
          <a:p>
            <a:endParaRPr lang="en-GB" sz="1200" dirty="0"/>
          </a:p>
          <a:p>
            <a:r>
              <a:rPr lang="en-GB" sz="1200" dirty="0"/>
              <a:t>BUT we also know that there is </a:t>
            </a:r>
            <a:r>
              <a:rPr lang="en-GB" sz="1200" b="1" dirty="0"/>
              <a:t>a skills gap – both digital and higher level skills </a:t>
            </a:r>
            <a:r>
              <a:rPr lang="en-GB" sz="1200" b="0" i="0" dirty="0"/>
              <a:t>as this quote from the Deloitte Disruption Index report in 2019 shows. </a:t>
            </a:r>
            <a:r>
              <a:rPr lang="en-GB" sz="1200" kern="1200" dirty="0">
                <a:solidFill>
                  <a:schemeClr val="tx1"/>
                </a:solidFill>
                <a:effectLst/>
                <a:latin typeface="+mn-lt"/>
                <a:ea typeface="+mn-ea"/>
                <a:cs typeface="+mn-cs"/>
              </a:rPr>
              <a:t>The World Economic Forum (WEF) identify skills gaps among workers and organisational leaders as having the </a:t>
            </a:r>
            <a:r>
              <a:rPr lang="en-GB" sz="1200" b="1" kern="1200" dirty="0">
                <a:solidFill>
                  <a:schemeClr val="tx1"/>
                </a:solidFill>
                <a:effectLst/>
                <a:latin typeface="+mn-lt"/>
                <a:ea typeface="+mn-ea"/>
                <a:cs typeface="+mn-cs"/>
              </a:rPr>
              <a:t>potential to ‘significantly hamper new technology adoption and therefore business growth’ </a:t>
            </a:r>
            <a:r>
              <a:rPr lang="en-GB" sz="1200" kern="1200" dirty="0">
                <a:solidFill>
                  <a:schemeClr val="tx1"/>
                </a:solidFill>
                <a:effectLst/>
                <a:latin typeface="+mn-lt"/>
                <a:ea typeface="+mn-ea"/>
                <a:cs typeface="+mn-cs"/>
              </a:rPr>
              <a:t>(WEF, 2018). </a:t>
            </a:r>
            <a:endParaRPr lang="en-GB" sz="1200" b="0" i="0" dirty="0"/>
          </a:p>
          <a:p>
            <a:endParaRPr lang="en-GB" sz="1200" dirty="0"/>
          </a:p>
          <a:p>
            <a:r>
              <a:rPr lang="en-GB" sz="1200" dirty="0"/>
              <a:t>To be employable in the modern world we need to develop students as </a:t>
            </a:r>
            <a:r>
              <a:rPr lang="en-GB" sz="1200" b="1" dirty="0"/>
              <a:t>digitally capable lifelong learners </a:t>
            </a:r>
            <a:r>
              <a:rPr lang="en-GB" sz="1200" dirty="0"/>
              <a:t>– And we need to go further, in developing </a:t>
            </a:r>
            <a:r>
              <a:rPr lang="en-GB" sz="1200" b="1" dirty="0"/>
              <a:t>digital entrepreneur</a:t>
            </a:r>
            <a:r>
              <a:rPr lang="en-GB" sz="1200" b="1" baseline="0" dirty="0"/>
              <a:t>s</a:t>
            </a:r>
            <a:r>
              <a:rPr lang="en-GB" sz="1200" baseline="0" dirty="0"/>
              <a:t> that can help shape their future employment. </a:t>
            </a:r>
          </a:p>
          <a:p>
            <a:endParaRPr lang="en-GB" baseline="0" dirty="0"/>
          </a:p>
          <a:p>
            <a:endParaRPr lang="en-GB" sz="1200" dirty="0"/>
          </a:p>
        </p:txBody>
      </p:sp>
    </p:spTree>
    <p:extLst>
      <p:ext uri="{BB962C8B-B14F-4D97-AF65-F5344CB8AC3E}">
        <p14:creationId xmlns:p14="http://schemas.microsoft.com/office/powerpoint/2010/main" val="122479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30</a:t>
            </a:fld>
            <a:endParaRPr lang="en-GB"/>
          </a:p>
        </p:txBody>
      </p:sp>
    </p:spTree>
    <p:extLst>
      <p:ext uri="{BB962C8B-B14F-4D97-AF65-F5344CB8AC3E}">
        <p14:creationId xmlns:p14="http://schemas.microsoft.com/office/powerpoint/2010/main" val="1205579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315913"/>
            <a:ext cx="3562350" cy="2003425"/>
          </a:xfrm>
        </p:spPr>
      </p:sp>
      <p:sp>
        <p:nvSpPr>
          <p:cNvPr id="3" name="Notes Placeholder 2"/>
          <p:cNvSpPr>
            <a:spLocks noGrp="1"/>
          </p:cNvSpPr>
          <p:nvPr>
            <p:ph type="body" idx="1"/>
          </p:nvPr>
        </p:nvSpPr>
        <p:spPr>
          <a:xfrm>
            <a:off x="300251" y="2360282"/>
            <a:ext cx="6354548" cy="8229600"/>
          </a:xfrm>
        </p:spPr>
        <p:txBody>
          <a:bodyPr/>
          <a:lstStyle/>
          <a:p>
            <a:r>
              <a:rPr lang="en-GB" sz="1400" b="1" kern="1200" dirty="0">
                <a:solidFill>
                  <a:schemeClr val="tx1"/>
                </a:solidFill>
                <a:effectLst/>
                <a:latin typeface="+mn-lt"/>
                <a:ea typeface="+mn-ea"/>
                <a:cs typeface="+mn-cs"/>
              </a:rPr>
              <a:t>Your organisational context</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are the most important strategic drivers for developing digital capability?</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Are there any special project(s) or initiative(s) that provide a context for the discovery tool implementation process?</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Who is responsible for leading and building digital capacity across the organisation? Have they all been included in your discussions with Jisc?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Who will benefit from the discovery tool implementation and what do you anticipate the benefits will be?</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support is available to staff and/or students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are digital capabilities integrated into the curriculum (e.g. with a mandated framework, graduate attributes, plug-in modules etc)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are the most significant opportunities to develop digital capabilities in your organisation? » What are the most significant threats to the organisation if digital capabilities are not effectively supported?</a:t>
            </a:r>
          </a:p>
          <a:p>
            <a:pPr marL="0" indent="0">
              <a:buFont typeface="Arial" panose="020B0604020202020204" pitchFamily="34" charset="0"/>
              <a:buNone/>
            </a:pPr>
            <a:endParaRPr lang="en-GB" sz="1400" b="1" kern="1200" dirty="0">
              <a:solidFill>
                <a:schemeClr val="tx1"/>
              </a:solidFill>
              <a:effectLst/>
              <a:latin typeface="+mn-lt"/>
              <a:ea typeface="+mn-ea"/>
              <a:cs typeface="+mn-cs"/>
            </a:endParaRPr>
          </a:p>
          <a:p>
            <a:pPr marL="0" indent="0">
              <a:buFont typeface="Arial" panose="020B0604020202020204" pitchFamily="34" charset="0"/>
              <a:buNone/>
            </a:pPr>
            <a:r>
              <a:rPr lang="en-GB" sz="1400" b="1" kern="1200" dirty="0">
                <a:solidFill>
                  <a:schemeClr val="tx1"/>
                </a:solidFill>
                <a:effectLst/>
                <a:latin typeface="+mn-lt"/>
                <a:ea typeface="+mn-ea"/>
                <a:cs typeface="+mn-cs"/>
              </a:rPr>
              <a:t>What will ‘success’ look like for your implementation of the discovery tool?</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Consider staff numbers and roles, completions, follow-ups, possible impact.</a:t>
            </a:r>
          </a:p>
          <a:p>
            <a:pPr marL="0" indent="0">
              <a:buFont typeface="Arial" panose="020B0604020202020204" pitchFamily="34" charset="0"/>
              <a:buNone/>
            </a:pPr>
            <a:endParaRPr lang="en-GB" sz="1400" b="1" kern="1200" dirty="0">
              <a:solidFill>
                <a:schemeClr val="tx1"/>
              </a:solidFill>
              <a:effectLst/>
              <a:latin typeface="+mn-lt"/>
              <a:ea typeface="+mn-ea"/>
              <a:cs typeface="+mn-cs"/>
            </a:endParaRPr>
          </a:p>
          <a:p>
            <a:pPr marL="0" indent="0">
              <a:buFont typeface="Arial" panose="020B0604020202020204" pitchFamily="34" charset="0"/>
              <a:buNone/>
            </a:pPr>
            <a:r>
              <a:rPr lang="en-GB" sz="1400" b="1" kern="1200" dirty="0">
                <a:solidFill>
                  <a:schemeClr val="tx1"/>
                </a:solidFill>
                <a:effectLst/>
                <a:latin typeface="+mn-lt"/>
                <a:ea typeface="+mn-ea"/>
                <a:cs typeface="+mn-cs"/>
              </a:rPr>
              <a:t>Engagement and communication</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many staff will be targeted and in what roles?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will communications be designed and delivered?</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key stakeholders are engaged and how are they championing th</a:t>
            </a:r>
            <a:r>
              <a:rPr lang="en-GB" dirty="0"/>
              <a:t>e </a:t>
            </a:r>
            <a:r>
              <a:rPr lang="en-GB" sz="1400" kern="1200" dirty="0">
                <a:solidFill>
                  <a:schemeClr val="tx1"/>
                </a:solidFill>
                <a:effectLst/>
                <a:latin typeface="+mn-lt"/>
                <a:ea typeface="+mn-ea"/>
                <a:cs typeface="+mn-cs"/>
              </a:rPr>
              <a:t>tool</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have the potential benefits been communicated to staff?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reward or recognition (if any) is offered to staff for engaging with the discovery tool?</a:t>
            </a:r>
          </a:p>
          <a:p>
            <a:pPr marL="0" indent="0">
              <a:buFont typeface="Arial" panose="020B0604020202020204" pitchFamily="34" charset="0"/>
              <a:buNone/>
            </a:pPr>
            <a:endParaRPr lang="en-GB" sz="1400" b="1" kern="1200" dirty="0">
              <a:solidFill>
                <a:schemeClr val="tx1"/>
              </a:solidFill>
              <a:effectLst/>
              <a:latin typeface="+mn-lt"/>
              <a:ea typeface="+mn-ea"/>
              <a:cs typeface="+mn-cs"/>
            </a:endParaRPr>
          </a:p>
          <a:p>
            <a:pPr marL="0" indent="0">
              <a:buFont typeface="Arial" panose="020B0604020202020204" pitchFamily="34" charset="0"/>
              <a:buNone/>
            </a:pPr>
            <a:r>
              <a:rPr lang="en-GB" sz="1400" b="1" kern="1200" dirty="0">
                <a:solidFill>
                  <a:schemeClr val="tx1"/>
                </a:solidFill>
                <a:effectLst/>
                <a:latin typeface="+mn-lt"/>
                <a:ea typeface="+mn-ea"/>
                <a:cs typeface="+mn-cs"/>
              </a:rPr>
              <a:t>Support and follow-up with staff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In what setting(s) will staff complete the discovery tool?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support (if any) will be available in those settings?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support (if any) will be available to help staff review their personal report and action plan?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resources (online or f2f) are available to help staff develop their digital capabilities? How are these being signposted?</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What opportunities are provided to encourage further regular and ongoing review and reflection? </a:t>
            </a:r>
          </a:p>
          <a:p>
            <a:pPr marL="0" indent="0">
              <a:buFont typeface="Arial" panose="020B0604020202020204" pitchFamily="34" charset="0"/>
              <a:buNone/>
            </a:pPr>
            <a:endParaRPr lang="en-GB" sz="1400" b="1" kern="1200" dirty="0">
              <a:solidFill>
                <a:schemeClr val="tx1"/>
              </a:solidFill>
              <a:effectLst/>
              <a:latin typeface="+mn-lt"/>
              <a:ea typeface="+mn-ea"/>
              <a:cs typeface="+mn-cs"/>
            </a:endParaRPr>
          </a:p>
          <a:p>
            <a:pPr marL="0" indent="0">
              <a:buFont typeface="Arial" panose="020B0604020202020204" pitchFamily="34" charset="0"/>
              <a:buNone/>
            </a:pPr>
            <a:r>
              <a:rPr lang="en-GB" sz="1400" b="1" kern="1200" dirty="0">
                <a:solidFill>
                  <a:schemeClr val="tx1"/>
                </a:solidFill>
                <a:effectLst/>
                <a:latin typeface="+mn-lt"/>
                <a:ea typeface="+mn-ea"/>
                <a:cs typeface="+mn-cs"/>
              </a:rPr>
              <a:t>Evaluation and impact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do you plan to use the data returns from the discovery tool? </a:t>
            </a:r>
          </a:p>
          <a:p>
            <a:pPr marL="285750" lvl="0" indent="-285750">
              <a:buFont typeface="Arial" panose="020B0604020202020204" pitchFamily="34" charset="0"/>
              <a:buChar char="•"/>
            </a:pPr>
            <a:r>
              <a:rPr lang="en-GB" sz="1400" kern="1200" dirty="0">
                <a:solidFill>
                  <a:schemeClr val="tx1"/>
                </a:solidFill>
                <a:effectLst/>
                <a:latin typeface="+mn-lt"/>
                <a:ea typeface="+mn-ea"/>
                <a:cs typeface="+mn-cs"/>
              </a:rPr>
              <a:t>How else are you evaluating the benefits and impact of staff using the discovery tool?</a:t>
            </a:r>
          </a:p>
          <a:p>
            <a:endParaRPr lang="en-GB" dirty="0"/>
          </a:p>
        </p:txBody>
      </p:sp>
      <p:sp>
        <p:nvSpPr>
          <p:cNvPr id="4" name="Slide Number Placeholder 3"/>
          <p:cNvSpPr>
            <a:spLocks noGrp="1"/>
          </p:cNvSpPr>
          <p:nvPr>
            <p:ph type="sldNum" sz="quarter" idx="10"/>
          </p:nvPr>
        </p:nvSpPr>
        <p:spPr/>
        <p:txBody>
          <a:bodyPr/>
          <a:lstStyle/>
          <a:p>
            <a:fld id="{7311567F-F019-E948-A7D1-1F94AF06001C}" type="slidenum">
              <a:rPr lang="en-GB" smtClean="0"/>
              <a:t>31</a:t>
            </a:fld>
            <a:endParaRPr lang="en-GB"/>
          </a:p>
        </p:txBody>
      </p:sp>
    </p:spTree>
    <p:extLst>
      <p:ext uri="{BB962C8B-B14F-4D97-AF65-F5344CB8AC3E}">
        <p14:creationId xmlns:p14="http://schemas.microsoft.com/office/powerpoint/2010/main" val="665667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684213"/>
            <a:ext cx="5121275" cy="2881312"/>
          </a:xfrm>
        </p:spPr>
      </p:sp>
      <p:sp>
        <p:nvSpPr>
          <p:cNvPr id="3" name="Notes Placeholder 2"/>
          <p:cNvSpPr>
            <a:spLocks noGrp="1"/>
          </p:cNvSpPr>
          <p:nvPr>
            <p:ph type="body" idx="1"/>
          </p:nvPr>
        </p:nvSpPr>
        <p:spPr>
          <a:xfrm>
            <a:off x="159026" y="3880917"/>
            <a:ext cx="6495773" cy="6274836"/>
          </a:xfrm>
        </p:spPr>
        <p:txBody>
          <a:bodyPr/>
          <a:lstStyle/>
          <a:p>
            <a:r>
              <a:rPr lang="en-GB" sz="1200" dirty="0"/>
              <a:t>So finally I wanted to share some of the lessons we’ve learnt around how to get most value from the tool if you’re considering using it with students, here are some of the </a:t>
            </a:r>
            <a:r>
              <a:rPr lang="en-GB" sz="1200" dirty="0" err="1"/>
              <a:t>princicples</a:t>
            </a:r>
            <a:r>
              <a:rPr lang="en-GB" sz="1200" dirty="0"/>
              <a:t>: </a:t>
            </a:r>
          </a:p>
          <a:p>
            <a:endParaRPr lang="en-GB" sz="1200" dirty="0"/>
          </a:p>
          <a:p>
            <a:pPr marL="285750" indent="-285750">
              <a:buFont typeface="Arial" panose="020B0604020202020204" pitchFamily="34" charset="0"/>
              <a:buChar char="•"/>
            </a:pPr>
            <a:r>
              <a:rPr lang="en-GB" sz="1200" dirty="0"/>
              <a:t>Establish the </a:t>
            </a:r>
            <a:r>
              <a:rPr lang="en-GB" sz="1200" b="1" dirty="0"/>
              <a:t>voluntary and private</a:t>
            </a:r>
            <a:r>
              <a:rPr lang="en-GB" sz="1200" dirty="0"/>
              <a:t> nature of participation</a:t>
            </a:r>
          </a:p>
          <a:p>
            <a:pPr marL="285750" indent="-285750">
              <a:buFont typeface="Arial" panose="020B0604020202020204" pitchFamily="34" charset="0"/>
              <a:buChar char="•"/>
            </a:pPr>
            <a:r>
              <a:rPr lang="en-GB" sz="1200" dirty="0"/>
              <a:t>Explain the </a:t>
            </a:r>
            <a:r>
              <a:rPr lang="en-GB" sz="1200" b="1" dirty="0"/>
              <a:t>individual benefits</a:t>
            </a:r>
            <a:r>
              <a:rPr lang="en-GB" sz="1200" dirty="0"/>
              <a:t> – both in general, by having a safe space to explore digital practice, and in your particular context, </a:t>
            </a:r>
            <a:r>
              <a:rPr lang="en-GB" sz="1200" dirty="0" err="1"/>
              <a:t>eg</a:t>
            </a:r>
            <a:r>
              <a:rPr lang="en-GB" sz="1200" dirty="0"/>
              <a:t> by linking the discovery tool to other opportunities</a:t>
            </a:r>
          </a:p>
          <a:p>
            <a:pPr marL="285750" indent="-285750">
              <a:buFont typeface="Arial" panose="020B0604020202020204" pitchFamily="34" charset="0"/>
              <a:buChar char="•"/>
            </a:pPr>
            <a:r>
              <a:rPr lang="en-GB" sz="1200" dirty="0"/>
              <a:t>You could also mention </a:t>
            </a:r>
            <a:r>
              <a:rPr lang="en-GB" sz="1200" b="1" dirty="0"/>
              <a:t>organisational benefits</a:t>
            </a:r>
            <a:r>
              <a:rPr lang="en-GB" sz="1200" dirty="0"/>
              <a:t>, </a:t>
            </a:r>
            <a:r>
              <a:rPr lang="en-GB" sz="1200" dirty="0" err="1"/>
              <a:t>eg</a:t>
            </a:r>
            <a:r>
              <a:rPr lang="en-GB" sz="1200" dirty="0"/>
              <a:t> better planning and targeting of resources to support staff and students with their development</a:t>
            </a:r>
          </a:p>
          <a:p>
            <a:pPr marL="285750" indent="-285750">
              <a:buFont typeface="Arial" panose="020B0604020202020204" pitchFamily="34" charset="0"/>
              <a:buChar char="•"/>
            </a:pPr>
            <a:r>
              <a:rPr lang="en-GB" sz="1200" dirty="0"/>
              <a:t>Find engagement </a:t>
            </a:r>
            <a:r>
              <a:rPr lang="en-GB" sz="1200" b="1" dirty="0"/>
              <a:t>opportunities and settings</a:t>
            </a:r>
            <a:r>
              <a:rPr lang="en-GB" sz="1200" dirty="0"/>
              <a:t> that fit in with existing practice </a:t>
            </a:r>
            <a:r>
              <a:rPr lang="en-GB" sz="1200" dirty="0" err="1"/>
              <a:t>eg</a:t>
            </a:r>
            <a:r>
              <a:rPr lang="en-GB" sz="1200" dirty="0"/>
              <a:t> for students in lessons with their tutor or lecturer for support and dialogue; or timetabled workshops or drop-in surgeries</a:t>
            </a:r>
          </a:p>
          <a:p>
            <a:pPr marL="285750" indent="-285750">
              <a:buFont typeface="Arial" panose="020B0604020202020204" pitchFamily="34" charset="0"/>
              <a:buChar char="•"/>
            </a:pPr>
            <a:r>
              <a:rPr lang="en-GB" sz="1200" dirty="0"/>
              <a:t>Send out </a:t>
            </a:r>
            <a:r>
              <a:rPr lang="en-GB" sz="1200" b="1" dirty="0"/>
              <a:t>clear messages</a:t>
            </a:r>
            <a:r>
              <a:rPr lang="en-GB" sz="1200" dirty="0"/>
              <a:t> in a range of media, ideally with endorsement from student bodies as well as senior stakeholders for example, principal or pro-vice chancellor</a:t>
            </a:r>
          </a:p>
          <a:p>
            <a:pPr marL="285750" indent="-285750">
              <a:buFont typeface="Arial" panose="020B0604020202020204" pitchFamily="34" charset="0"/>
              <a:buChar char="•"/>
            </a:pPr>
            <a:r>
              <a:rPr lang="en-GB" sz="1200" dirty="0"/>
              <a:t>Ensure there is suitable </a:t>
            </a:r>
            <a:r>
              <a:rPr lang="en-GB" sz="1200" b="1" dirty="0"/>
              <a:t>student support in place</a:t>
            </a:r>
            <a:r>
              <a:rPr lang="en-GB" sz="1200" dirty="0"/>
              <a:t>, so users understand what’s expected, feel supported as well as challenged, and can plan any follow-up activities: </a:t>
            </a:r>
          </a:p>
          <a:p>
            <a:pPr marL="628650" lvl="1" indent="-285750">
              <a:buFont typeface="Arial" panose="020B0604020202020204" pitchFamily="34" charset="0"/>
              <a:buChar char="•"/>
            </a:pPr>
            <a:r>
              <a:rPr lang="en-GB" sz="1200" dirty="0">
                <a:solidFill>
                  <a:srgbClr val="2C3841"/>
                </a:solidFill>
              </a:rPr>
              <a:t>opportunity to </a:t>
            </a:r>
            <a:r>
              <a:rPr lang="en-GB" sz="1200" b="1" i="1" dirty="0">
                <a:solidFill>
                  <a:srgbClr val="2C3841"/>
                </a:solidFill>
              </a:rPr>
              <a:t>share and discuss results</a:t>
            </a:r>
          </a:p>
          <a:p>
            <a:pPr marL="628650" lvl="1" indent="-285750">
              <a:buFont typeface="Arial" panose="020B0604020202020204" pitchFamily="34" charset="0"/>
              <a:buChar char="•"/>
            </a:pPr>
            <a:r>
              <a:rPr lang="en-GB" sz="1200" dirty="0">
                <a:solidFill>
                  <a:srgbClr val="2C3841"/>
                </a:solidFill>
              </a:rPr>
              <a:t>opportunity for further </a:t>
            </a:r>
            <a:r>
              <a:rPr lang="en-GB" sz="1200" b="1" i="1" dirty="0">
                <a:solidFill>
                  <a:srgbClr val="2C3841"/>
                </a:solidFill>
              </a:rPr>
              <a:t>action planning </a:t>
            </a:r>
            <a:r>
              <a:rPr lang="en-GB" sz="1200" dirty="0">
                <a:solidFill>
                  <a:srgbClr val="2C3841"/>
                </a:solidFill>
              </a:rPr>
              <a:t>around the reports</a:t>
            </a:r>
          </a:p>
          <a:p>
            <a:pPr marL="628650" lvl="1" indent="-285750">
              <a:buFont typeface="Arial" panose="020B0604020202020204" pitchFamily="34" charset="0"/>
              <a:buChar char="•"/>
            </a:pPr>
            <a:r>
              <a:rPr lang="en-GB" sz="1200" dirty="0">
                <a:solidFill>
                  <a:srgbClr val="2C3841"/>
                </a:solidFill>
              </a:rPr>
              <a:t>links to </a:t>
            </a:r>
            <a:r>
              <a:rPr lang="en-GB" sz="1200" b="1" i="1" dirty="0">
                <a:solidFill>
                  <a:srgbClr val="2C3841"/>
                </a:solidFill>
              </a:rPr>
              <a:t>local resources</a:t>
            </a:r>
            <a:r>
              <a:rPr lang="en-GB" sz="1200" dirty="0">
                <a:solidFill>
                  <a:srgbClr val="2C3841"/>
                </a:solidFill>
              </a:rPr>
              <a:t>/development opportunities (you can do this through the tool) </a:t>
            </a:r>
          </a:p>
          <a:p>
            <a:pPr marL="628650" lvl="1" indent="-285750">
              <a:buFont typeface="Arial" panose="020B0604020202020204" pitchFamily="34" charset="0"/>
              <a:buChar char="•"/>
            </a:pPr>
            <a:r>
              <a:rPr lang="en-GB" sz="1200" dirty="0">
                <a:solidFill>
                  <a:srgbClr val="2C3841"/>
                </a:solidFill>
              </a:rPr>
              <a:t>completion in live, </a:t>
            </a:r>
            <a:r>
              <a:rPr lang="en-GB" sz="1200" b="1" i="1" dirty="0">
                <a:solidFill>
                  <a:srgbClr val="2C3841"/>
                </a:solidFill>
              </a:rPr>
              <a:t>supported, f2f or online settings</a:t>
            </a:r>
          </a:p>
          <a:p>
            <a:pPr marL="628650" lvl="1" indent="-285750">
              <a:buFont typeface="Arial" panose="020B0604020202020204" pitchFamily="34" charset="0"/>
              <a:buChar char="•"/>
            </a:pPr>
            <a:r>
              <a:rPr lang="en-GB" sz="1200" b="1" i="1" dirty="0">
                <a:solidFill>
                  <a:srgbClr val="2C3841"/>
                </a:solidFill>
              </a:rPr>
              <a:t>tailored training</a:t>
            </a:r>
            <a:r>
              <a:rPr lang="en-GB" sz="1200" dirty="0">
                <a:solidFill>
                  <a:srgbClr val="2C3841"/>
                </a:solidFill>
              </a:rPr>
              <a:t> mapped to the content of the discovery tool</a:t>
            </a:r>
          </a:p>
          <a:p>
            <a:endParaRPr lang="en-GB" sz="1200" dirty="0"/>
          </a:p>
          <a:p>
            <a:r>
              <a:rPr lang="en-GB" sz="1200" dirty="0"/>
              <a:t>Consider the touch points going forward where the tool could inform </a:t>
            </a:r>
            <a:r>
              <a:rPr lang="en-GB" sz="1200" b="1" dirty="0"/>
              <a:t>ongoing developmental conversations</a:t>
            </a:r>
            <a:r>
              <a:rPr lang="en-GB" sz="1200" dirty="0"/>
              <a:t>, </a:t>
            </a:r>
            <a:r>
              <a:rPr lang="en-GB" sz="1200" dirty="0" err="1"/>
              <a:t>e.g</a:t>
            </a:r>
            <a:r>
              <a:rPr lang="en-GB" sz="1200" dirty="0"/>
              <a:t> tutorials, careers conversations, induction, employability modules or pathways</a:t>
            </a:r>
          </a:p>
          <a:p>
            <a:endParaRPr lang="en-GB" dirty="0"/>
          </a:p>
        </p:txBody>
      </p:sp>
    </p:spTree>
    <p:extLst>
      <p:ext uri="{BB962C8B-B14F-4D97-AF65-F5344CB8AC3E}">
        <p14:creationId xmlns:p14="http://schemas.microsoft.com/office/powerpoint/2010/main" val="987453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b="0" i="0" kern="1200" dirty="0">
                <a:solidFill>
                  <a:schemeClr val="tx1"/>
                </a:solidFill>
                <a:effectLst/>
                <a:latin typeface="+mn-lt"/>
                <a:ea typeface="+mn-ea"/>
                <a:cs typeface="+mn-cs"/>
              </a:rPr>
              <a:t>The setting in which users meet the digital discovery process is important to establishing trust and encouraging engagement. Some users will feel safer in a peer-group setting, while others will prefer complete privacy. You may want to offer both options.</a:t>
            </a:r>
          </a:p>
          <a:p>
            <a:endParaRPr lang="en-GB" sz="1400" b="0" i="0" kern="1200" dirty="0">
              <a:solidFill>
                <a:schemeClr val="tx1"/>
              </a:solidFill>
              <a:effectLst/>
              <a:latin typeface="+mn-lt"/>
              <a:ea typeface="+mn-ea"/>
              <a:cs typeface="+mn-cs"/>
            </a:endParaRPr>
          </a:p>
          <a:p>
            <a:r>
              <a:rPr lang="en-GB" sz="1400" b="0" i="0" kern="1200" dirty="0">
                <a:solidFill>
                  <a:schemeClr val="tx1"/>
                </a:solidFill>
                <a:effectLst/>
                <a:latin typeface="+mn-lt"/>
                <a:ea typeface="+mn-ea"/>
                <a:cs typeface="+mn-cs"/>
              </a:rPr>
              <a:t>Some ideas for working with students are:</a:t>
            </a:r>
          </a:p>
          <a:p>
            <a:pPr marL="285750" indent="-285750">
              <a:buFont typeface="Arial" panose="020B0604020202020204" pitchFamily="34" charset="0"/>
              <a:buChar char="•"/>
            </a:pPr>
            <a:r>
              <a:rPr lang="en-GB" sz="1400" b="1" i="0" kern="1200" dirty="0">
                <a:solidFill>
                  <a:schemeClr val="tx1"/>
                </a:solidFill>
                <a:effectLst/>
                <a:latin typeface="+mn-lt"/>
                <a:ea typeface="+mn-ea"/>
                <a:cs typeface="+mn-cs"/>
              </a:rPr>
              <a:t>In existing learning groups</a:t>
            </a:r>
            <a:r>
              <a:rPr lang="en-GB" sz="1400" b="0" i="0" kern="1200" dirty="0">
                <a:solidFill>
                  <a:schemeClr val="tx1"/>
                </a:solidFill>
                <a:effectLst/>
                <a:latin typeface="+mn-lt"/>
                <a:ea typeface="+mn-ea"/>
                <a:cs typeface="+mn-cs"/>
              </a:rPr>
              <a:t>, </a:t>
            </a:r>
            <a:r>
              <a:rPr lang="en-GB" sz="1400" b="0" i="0" kern="1200" dirty="0" err="1">
                <a:solidFill>
                  <a:schemeClr val="tx1"/>
                </a:solidFill>
                <a:effectLst/>
                <a:latin typeface="+mn-lt"/>
                <a:ea typeface="+mn-ea"/>
                <a:cs typeface="+mn-cs"/>
              </a:rPr>
              <a:t>eg</a:t>
            </a:r>
            <a:r>
              <a:rPr lang="en-GB" sz="1400" b="0" i="0" kern="1200" dirty="0">
                <a:solidFill>
                  <a:schemeClr val="tx1"/>
                </a:solidFill>
                <a:effectLst/>
                <a:latin typeface="+mn-lt"/>
                <a:ea typeface="+mn-ea"/>
                <a:cs typeface="+mn-cs"/>
              </a:rPr>
              <a:t> as part of the curriculum, where the tutor or other specialists in digital literacy can provide information and support</a:t>
            </a:r>
          </a:p>
          <a:p>
            <a:pPr marL="285750" indent="-285750">
              <a:buFont typeface="Arial" panose="020B0604020202020204" pitchFamily="34" charset="0"/>
              <a:buChar char="•"/>
            </a:pPr>
            <a:r>
              <a:rPr lang="en-GB" sz="1400" b="0" i="0" kern="1200" dirty="0">
                <a:solidFill>
                  <a:schemeClr val="tx1"/>
                </a:solidFill>
                <a:effectLst/>
                <a:latin typeface="+mn-lt"/>
                <a:ea typeface="+mn-ea"/>
                <a:cs typeface="+mn-cs"/>
              </a:rPr>
              <a:t>In the </a:t>
            </a:r>
            <a:r>
              <a:rPr lang="en-GB" sz="1400" b="1" i="0" kern="1200" dirty="0">
                <a:solidFill>
                  <a:schemeClr val="tx1"/>
                </a:solidFill>
                <a:effectLst/>
                <a:latin typeface="+mn-lt"/>
                <a:ea typeface="+mn-ea"/>
                <a:cs typeface="+mn-cs"/>
              </a:rPr>
              <a:t>context of a timetabled workshop </a:t>
            </a:r>
            <a:r>
              <a:rPr lang="en-GB" sz="1400" b="0" i="0" kern="1200" dirty="0">
                <a:solidFill>
                  <a:schemeClr val="tx1"/>
                </a:solidFill>
                <a:effectLst/>
                <a:latin typeface="+mn-lt"/>
                <a:ea typeface="+mn-ea"/>
                <a:cs typeface="+mn-cs"/>
              </a:rPr>
              <a:t>where, for example, learning support, academic tutors or careers staff can lead and support the session</a:t>
            </a:r>
          </a:p>
          <a:p>
            <a:pPr marL="285750" indent="-285750">
              <a:buFont typeface="Arial" panose="020B0604020202020204" pitchFamily="34" charset="0"/>
              <a:buChar char="•"/>
            </a:pPr>
            <a:r>
              <a:rPr lang="en-GB" sz="1400" b="0" i="0" kern="1200" dirty="0">
                <a:solidFill>
                  <a:schemeClr val="tx1"/>
                </a:solidFill>
                <a:effectLst/>
                <a:latin typeface="+mn-lt"/>
                <a:ea typeface="+mn-ea"/>
                <a:cs typeface="+mn-cs"/>
              </a:rPr>
              <a:t>As part of a </a:t>
            </a:r>
            <a:r>
              <a:rPr lang="en-GB" sz="1400" b="1" i="0" kern="1200" dirty="0">
                <a:solidFill>
                  <a:schemeClr val="tx1"/>
                </a:solidFill>
                <a:effectLst/>
                <a:latin typeface="+mn-lt"/>
                <a:ea typeface="+mn-ea"/>
                <a:cs typeface="+mn-cs"/>
              </a:rPr>
              <a:t>co-curricular award or development pathway</a:t>
            </a:r>
            <a:r>
              <a:rPr lang="en-GB" sz="1400" b="0" i="0" kern="1200" dirty="0">
                <a:solidFill>
                  <a:schemeClr val="tx1"/>
                </a:solidFill>
                <a:effectLst/>
                <a:latin typeface="+mn-lt"/>
                <a:ea typeface="+mn-ea"/>
                <a:cs typeface="+mn-cs"/>
              </a:rPr>
              <a:t>, with support;</a:t>
            </a:r>
          </a:p>
          <a:p>
            <a:pPr marL="285750" indent="-285750">
              <a:buFont typeface="Arial" panose="020B0604020202020204" pitchFamily="34" charset="0"/>
              <a:buChar char="•"/>
            </a:pPr>
            <a:r>
              <a:rPr lang="en-GB" sz="1400" b="0" i="0" kern="1200" dirty="0">
                <a:solidFill>
                  <a:schemeClr val="tx1"/>
                </a:solidFill>
                <a:effectLst/>
                <a:latin typeface="+mn-lt"/>
                <a:ea typeface="+mn-ea"/>
                <a:cs typeface="+mn-cs"/>
              </a:rPr>
              <a:t>We do not recommend using the discovery tool with students in a completely self-directed setting unless you are confining its use to an established group of confident users such as student digital mentors or course representatives – and even then you must establish how they will access support and will support each other to complete the process and make forward plans</a:t>
            </a:r>
          </a:p>
          <a:p>
            <a:endParaRPr lang="en-GB" dirty="0"/>
          </a:p>
        </p:txBody>
      </p:sp>
    </p:spTree>
    <p:extLst>
      <p:ext uri="{BB962C8B-B14F-4D97-AF65-F5344CB8AC3E}">
        <p14:creationId xmlns:p14="http://schemas.microsoft.com/office/powerpoint/2010/main" val="2775815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As of September 2020 we are now </a:t>
            </a:r>
            <a:r>
              <a:rPr lang="en-GB" sz="1400" b="1" dirty="0"/>
              <a:t>working with over 64 organisations </a:t>
            </a:r>
            <a:r>
              <a:rPr lang="en-GB" sz="1400" dirty="0"/>
              <a:t>with the discovery tool, and have seen over 19,000 </a:t>
            </a:r>
            <a:r>
              <a:rPr lang="en-GB" sz="1400" b="1" dirty="0"/>
              <a:t>users </a:t>
            </a:r>
            <a:r>
              <a:rPr lang="en-GB" sz="1400" dirty="0"/>
              <a:t>completing </a:t>
            </a:r>
            <a:r>
              <a:rPr lang="en-GB" sz="1400" b="1" dirty="0"/>
              <a:t>over 18,000 question sets</a:t>
            </a:r>
            <a:r>
              <a:rPr lang="en-GB" sz="1400" dirty="0"/>
              <a:t>. </a:t>
            </a:r>
          </a:p>
          <a:p>
            <a:endParaRPr lang="en-GB" sz="1400" dirty="0"/>
          </a:p>
          <a:p>
            <a:r>
              <a:rPr lang="en-GB" sz="1400" dirty="0"/>
              <a:t>Each organisation is using the discovery tool in a way </a:t>
            </a:r>
            <a:r>
              <a:rPr lang="en-GB" sz="1400" b="1" dirty="0"/>
              <a:t>to suit their goals and practices, </a:t>
            </a:r>
            <a:r>
              <a:rPr lang="en-GB" sz="1400" dirty="0"/>
              <a:t>but I just wanted to highlight a couple of approaches that are working well for other universities in using the tool with students.  </a:t>
            </a:r>
          </a:p>
          <a:p>
            <a:endParaRPr lang="en-GB" sz="1400" dirty="0"/>
          </a:p>
          <a:p>
            <a:r>
              <a:rPr lang="en-GB" sz="1400" dirty="0"/>
              <a:t>The University of Derby have created an online course, </a:t>
            </a:r>
            <a:r>
              <a:rPr lang="en-GB" sz="1400" b="1" dirty="0"/>
              <a:t>‘Digital skills for employment’, </a:t>
            </a:r>
            <a:r>
              <a:rPr lang="en-GB" sz="1400" dirty="0"/>
              <a:t>which is focused on getting them to think about digital skills for the workplace. Students are asked to </a:t>
            </a:r>
            <a:r>
              <a:rPr lang="en-GB" sz="1400" b="1" dirty="0"/>
              <a:t>review their skills</a:t>
            </a:r>
            <a:r>
              <a:rPr lang="en-GB" sz="1400" dirty="0"/>
              <a:t>, </a:t>
            </a:r>
            <a:r>
              <a:rPr lang="en-GB" sz="1400" b="1" dirty="0"/>
              <a:t>consider what skills might be relevant to the sector they are planning to enter</a:t>
            </a:r>
            <a:r>
              <a:rPr lang="en-GB" sz="1400" dirty="0"/>
              <a:t>, and </a:t>
            </a:r>
            <a:r>
              <a:rPr lang="en-GB" sz="1400" b="1" dirty="0"/>
              <a:t>create an action plan </a:t>
            </a:r>
            <a:r>
              <a:rPr lang="en-GB" sz="1400" dirty="0"/>
              <a:t>for improving their skills. They have </a:t>
            </a:r>
            <a:r>
              <a:rPr lang="en-GB" sz="1400" b="1" dirty="0"/>
              <a:t>embedded videos from local SME’s </a:t>
            </a:r>
            <a:r>
              <a:rPr lang="en-GB" sz="1400" dirty="0"/>
              <a:t>which provide weight on the emphasis of which digital skills are key. </a:t>
            </a:r>
          </a:p>
        </p:txBody>
      </p:sp>
    </p:spTree>
    <p:extLst>
      <p:ext uri="{BB962C8B-B14F-4D97-AF65-F5344CB8AC3E}">
        <p14:creationId xmlns:p14="http://schemas.microsoft.com/office/powerpoint/2010/main" val="673862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The </a:t>
            </a:r>
            <a:r>
              <a:rPr lang="en-GB" sz="1400" b="1" dirty="0"/>
              <a:t>University of Surrey worked with a team </a:t>
            </a:r>
            <a:r>
              <a:rPr lang="en-GB" sz="1400" dirty="0"/>
              <a:t>of </a:t>
            </a:r>
            <a:r>
              <a:rPr lang="en-GB" sz="1400" b="1" dirty="0"/>
              <a:t>student interns </a:t>
            </a:r>
            <a:r>
              <a:rPr lang="en-GB" sz="1400" dirty="0"/>
              <a:t>creating and leading an </a:t>
            </a:r>
            <a:r>
              <a:rPr lang="en-GB" sz="1400" b="1" dirty="0"/>
              <a:t>online activity with bioscience students as part of their course</a:t>
            </a:r>
            <a:r>
              <a:rPr lang="en-GB" sz="1400" dirty="0"/>
              <a:t>. The session took students through a word cloud activity thinking about </a:t>
            </a:r>
            <a:r>
              <a:rPr lang="en-GB" sz="1400" b="1" dirty="0"/>
              <a:t>what digital capabilities meant to them</a:t>
            </a:r>
            <a:r>
              <a:rPr lang="en-GB" sz="1400" dirty="0"/>
              <a:t>, before and after the session to see if their understanding had changed through the course of the session. </a:t>
            </a:r>
          </a:p>
          <a:p>
            <a:endParaRPr lang="en-GB" sz="1400" dirty="0"/>
          </a:p>
          <a:p>
            <a:r>
              <a:rPr lang="en-GB" sz="1400" dirty="0"/>
              <a:t>They introduced </a:t>
            </a:r>
            <a:r>
              <a:rPr lang="en-GB" sz="1400" b="1" dirty="0"/>
              <a:t>2 specific digital skills of critical importance in their field of study</a:t>
            </a:r>
          </a:p>
          <a:p>
            <a:endParaRPr lang="en-GB" sz="1400" dirty="0"/>
          </a:p>
          <a:p>
            <a:r>
              <a:rPr lang="en-GB" sz="1400" dirty="0"/>
              <a:t>You can see from the activity that </a:t>
            </a:r>
            <a:r>
              <a:rPr lang="en-GB" sz="1400" b="1" dirty="0"/>
              <a:t>their understanding was expanded during the discussion. </a:t>
            </a:r>
          </a:p>
          <a:p>
            <a:endParaRPr lang="en-GB" sz="1400" dirty="0"/>
          </a:p>
          <a:p>
            <a:r>
              <a:rPr lang="en-GB" sz="1400" dirty="0"/>
              <a:t>After the session they were asked </a:t>
            </a:r>
            <a:r>
              <a:rPr lang="en-GB" sz="1400" b="1" dirty="0"/>
              <a:t>to create a reflection and plan in their </a:t>
            </a:r>
            <a:r>
              <a:rPr lang="en-GB" sz="1400" b="1" dirty="0" err="1"/>
              <a:t>eportoflio</a:t>
            </a:r>
            <a:r>
              <a:rPr lang="en-GB" sz="1400" dirty="0"/>
              <a:t>. </a:t>
            </a:r>
          </a:p>
        </p:txBody>
      </p:sp>
    </p:spTree>
    <p:extLst>
      <p:ext uri="{BB962C8B-B14F-4D97-AF65-F5344CB8AC3E}">
        <p14:creationId xmlns:p14="http://schemas.microsoft.com/office/powerpoint/2010/main" val="3111629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12993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37</a:t>
            </a:fld>
            <a:endParaRPr lang="en-GB"/>
          </a:p>
        </p:txBody>
      </p:sp>
    </p:spTree>
    <p:extLst>
      <p:ext uri="{BB962C8B-B14F-4D97-AF65-F5344CB8AC3E}">
        <p14:creationId xmlns:p14="http://schemas.microsoft.com/office/powerpoint/2010/main" val="2300416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38</a:t>
            </a:fld>
            <a:endParaRPr lang="en-GB"/>
          </a:p>
        </p:txBody>
      </p:sp>
    </p:spTree>
    <p:extLst>
      <p:ext uri="{BB962C8B-B14F-4D97-AF65-F5344CB8AC3E}">
        <p14:creationId xmlns:p14="http://schemas.microsoft.com/office/powerpoint/2010/main" val="1936453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endParaRPr lang="en-GB" sz="1400" b="1" dirty="0"/>
          </a:p>
        </p:txBody>
      </p:sp>
      <p:sp>
        <p:nvSpPr>
          <p:cNvPr id="4" name="Slide Number Placeholder 3"/>
          <p:cNvSpPr>
            <a:spLocks noGrp="1"/>
          </p:cNvSpPr>
          <p:nvPr>
            <p:ph type="sldNum" sz="quarter" idx="5"/>
          </p:nvPr>
        </p:nvSpPr>
        <p:spPr>
          <a:xfrm>
            <a:off x="3884614" y="9446679"/>
            <a:ext cx="2971800" cy="499011"/>
          </a:xfrm>
          <a:prstGeom prst="rect">
            <a:avLst/>
          </a:prstGeom>
        </p:spPr>
        <p:txBody>
          <a:bodyPr lIns="91433" tIns="45716" rIns="91433" bIns="45716"/>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39</a:t>
            </a:fld>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44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4</a:t>
            </a:fld>
            <a:endParaRPr lang="en-GB"/>
          </a:p>
        </p:txBody>
      </p:sp>
    </p:spTree>
    <p:extLst>
      <p:ext uri="{BB962C8B-B14F-4D97-AF65-F5344CB8AC3E}">
        <p14:creationId xmlns:p14="http://schemas.microsoft.com/office/powerpoint/2010/main" val="1468724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Our digital capabilities community of practice with over 100 active participants is an open community that welcomes both experienced participants and those who have not previously engaged in this field but who would like to find out more. </a:t>
            </a:r>
          </a:p>
          <a:p>
            <a:endParaRPr lang="en-GB" sz="1400" dirty="0"/>
          </a:p>
          <a:p>
            <a:r>
              <a:rPr lang="en-GB" sz="1400" dirty="0"/>
              <a:t>So if this interests you and you are not already a participant, please do join our Community of Practice. We run events twice a year in partnership with universities and colleges with the </a:t>
            </a:r>
            <a:r>
              <a:rPr lang="en-GB" sz="1400" b="1" dirty="0"/>
              <a:t>focus on sharing experiences, solutions and challenges. </a:t>
            </a:r>
            <a:r>
              <a:rPr lang="en-GB" sz="1400" dirty="0"/>
              <a:t>This, along with the </a:t>
            </a:r>
            <a:r>
              <a:rPr lang="en-GB" sz="1400" b="1" dirty="0"/>
              <a:t>mailing list </a:t>
            </a:r>
            <a:r>
              <a:rPr lang="en-GB" sz="1400" dirty="0"/>
              <a:t>provides opportunities for members be kept up to date with news and events and to work together on all aspects of digital capability for staff and students</a:t>
            </a:r>
            <a:endParaRPr lang="en-GB" sz="1400" b="1" dirty="0"/>
          </a:p>
          <a:p>
            <a:endParaRPr lang="en-GB" sz="1400" b="1" dirty="0"/>
          </a:p>
          <a:p>
            <a:r>
              <a:rPr lang="en-GB" sz="1400" dirty="0"/>
              <a:t>Our next event will be taking place in November in Edinburgh, the date of which will be shared via the mailing list and on the community of practice website. We are always looking for volunteers to share their practice at these events - so do let us know if you are interested in being involved. </a:t>
            </a:r>
            <a:endParaRPr lang="en-GB" sz="1400" b="1" dirty="0"/>
          </a:p>
        </p:txBody>
      </p:sp>
      <p:sp>
        <p:nvSpPr>
          <p:cNvPr id="4" name="Slide Number Placeholder 3"/>
          <p:cNvSpPr>
            <a:spLocks noGrp="1"/>
          </p:cNvSpPr>
          <p:nvPr>
            <p:ph type="sldNum" sz="quarter" idx="5"/>
          </p:nvPr>
        </p:nvSpPr>
        <p:spPr>
          <a:xfrm>
            <a:off x="3884614" y="9446679"/>
            <a:ext cx="2971800" cy="499011"/>
          </a:xfrm>
          <a:prstGeom prst="rect">
            <a:avLst/>
          </a:prstGeom>
        </p:spPr>
        <p:txBody>
          <a:bodyPr lIns="91433" tIns="45716" rIns="91433" bIns="45716"/>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40</a:t>
            </a:fld>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4452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r>
              <a:rPr lang="en-GB" sz="1400" dirty="0"/>
              <a:t>We offer a number of courses and workshops that are particularly relevant to building digital capabilities. And service subscribers get a 15% discount on these. </a:t>
            </a:r>
          </a:p>
          <a:p>
            <a:endParaRPr lang="en-GB" sz="1400" dirty="0"/>
          </a:p>
          <a:p>
            <a:r>
              <a:rPr lang="en-GB" sz="1400" dirty="0"/>
              <a:t>On this slide are two courses are coming up – the </a:t>
            </a:r>
            <a:r>
              <a:rPr lang="en-GB" sz="1400" b="1" dirty="0"/>
              <a:t>curriculum confidence workshop </a:t>
            </a:r>
            <a:r>
              <a:rPr lang="en-GB" sz="1400" dirty="0"/>
              <a:t>which helps you to prepare your students to learn successfully in digital settings is running at the end of this month in Glasgow and the new cohort of the Digital leaders programme runs over the 9th and 10th and 23</a:t>
            </a:r>
            <a:r>
              <a:rPr lang="en-GB" sz="1400" baseline="30000" dirty="0"/>
              <a:t>rd</a:t>
            </a:r>
            <a:r>
              <a:rPr lang="en-GB" sz="1400" dirty="0"/>
              <a:t> and 24</a:t>
            </a:r>
            <a:r>
              <a:rPr lang="en-GB" sz="1400" baseline="30000" dirty="0"/>
              <a:t>th</a:t>
            </a:r>
            <a:r>
              <a:rPr lang="en-GB" sz="1400" dirty="0"/>
              <a:t> of October in Edinburgh. More information on these two courses can be found via the </a:t>
            </a:r>
            <a:r>
              <a:rPr lang="en-GB" sz="1400" dirty="0" err="1"/>
              <a:t>urls</a:t>
            </a:r>
            <a:r>
              <a:rPr lang="en-GB" sz="1400" dirty="0"/>
              <a:t> on this slide</a:t>
            </a:r>
          </a:p>
          <a:p>
            <a:endParaRPr lang="en-GB" sz="1400" dirty="0"/>
          </a:p>
          <a:p>
            <a:r>
              <a:rPr lang="en-GB" sz="1400" dirty="0"/>
              <a:t>And you can find the details of all our training offers on the main </a:t>
            </a:r>
            <a:r>
              <a:rPr lang="en-GB" sz="1400" dirty="0" err="1"/>
              <a:t>url</a:t>
            </a:r>
            <a:r>
              <a:rPr lang="en-GB" sz="1400" dirty="0"/>
              <a:t> shown near the top of the slide.</a:t>
            </a:r>
          </a:p>
        </p:txBody>
      </p:sp>
      <p:sp>
        <p:nvSpPr>
          <p:cNvPr id="4" name="Slide Number Placeholder 3"/>
          <p:cNvSpPr>
            <a:spLocks noGrp="1"/>
          </p:cNvSpPr>
          <p:nvPr>
            <p:ph type="sldNum" sz="quarter" idx="5"/>
          </p:nvPr>
        </p:nvSpPr>
        <p:spPr/>
        <p:txBody>
          <a:bodyPr lIns="91433" tIns="45716" rIns="91433" bIns="45716"/>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480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4" y="9446679"/>
            <a:ext cx="2971800" cy="499011"/>
          </a:xfrm>
          <a:prstGeom prst="rect">
            <a:avLst/>
          </a:prstGeom>
        </p:spPr>
        <p:txBody>
          <a:bodyPr lIns="91433" tIns="45716" rIns="91433" bIns="45716"/>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42</a:t>
            </a:fld>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96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results of our 2020 student surveys provide valuable evidence of the need to enhance the way we help students develop digital capabilities.</a:t>
            </a:r>
          </a:p>
          <a:p>
            <a:endParaRPr lang="en-GB" dirty="0"/>
          </a:p>
          <a:p>
            <a:endParaRPr lang="en-GB" dirty="0"/>
          </a:p>
        </p:txBody>
      </p:sp>
      <p:sp>
        <p:nvSpPr>
          <p:cNvPr id="4" name="Slide Number Placeholder 3"/>
          <p:cNvSpPr>
            <a:spLocks noGrp="1"/>
          </p:cNvSpPr>
          <p:nvPr>
            <p:ph type="sldNum" sz="quarter" idx="5"/>
          </p:nvPr>
        </p:nvSpPr>
        <p:spPr/>
        <p:txBody>
          <a:bodyPr/>
          <a:lstStyle/>
          <a:p>
            <a:fld id="{7311567F-F019-E948-A7D1-1F94AF06001C}" type="slidenum">
              <a:rPr lang="en-GB" smtClean="0"/>
              <a:t>5</a:t>
            </a:fld>
            <a:endParaRPr lang="en-GB"/>
          </a:p>
        </p:txBody>
      </p:sp>
    </p:spTree>
    <p:extLst>
      <p:ext uri="{BB962C8B-B14F-4D97-AF65-F5344CB8AC3E}">
        <p14:creationId xmlns:p14="http://schemas.microsoft.com/office/powerpoint/2010/main" val="149453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6</a:t>
            </a:fld>
            <a:endParaRPr lang="en-GB"/>
          </a:p>
        </p:txBody>
      </p:sp>
    </p:spTree>
    <p:extLst>
      <p:ext uri="{BB962C8B-B14F-4D97-AF65-F5344CB8AC3E}">
        <p14:creationId xmlns:p14="http://schemas.microsoft.com/office/powerpoint/2010/main" val="1026251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0" y="684213"/>
            <a:ext cx="5969000" cy="3357562"/>
          </a:xfrm>
        </p:spPr>
      </p:sp>
      <p:sp>
        <p:nvSpPr>
          <p:cNvPr id="3" name="Notes Placeholder 2"/>
          <p:cNvSpPr>
            <a:spLocks noGrp="1"/>
          </p:cNvSpPr>
          <p:nvPr>
            <p:ph type="body" idx="1"/>
          </p:nvPr>
        </p:nvSpPr>
        <p:spPr>
          <a:xfrm>
            <a:off x="444500" y="4168860"/>
            <a:ext cx="6215606" cy="4456156"/>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t>We are now working with all UK educational organisations to support all aspects of building digital capability – through our  </a:t>
            </a:r>
            <a:r>
              <a:rPr lang="en-GB" sz="1400" b="1" dirty="0"/>
              <a:t>Building digital capability</a:t>
            </a:r>
            <a:r>
              <a:rPr lang="en-GB" sz="1400" dirty="0"/>
              <a:t> service.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p>
            <a:r>
              <a:rPr lang="en-GB" sz="1400" dirty="0"/>
              <a:t>The Building digital capability service launched last October to subscribers,  and offers a suit of </a:t>
            </a:r>
            <a:r>
              <a:rPr lang="en-GB" sz="1400" b="1" dirty="0"/>
              <a:t>practical tools and guidance</a:t>
            </a:r>
            <a:r>
              <a:rPr lang="en-GB" sz="1400" dirty="0"/>
              <a:t> to support UK educational organisations with all</a:t>
            </a:r>
            <a:r>
              <a:rPr lang="en-GB" sz="1400" b="1" dirty="0"/>
              <a:t> aspects </a:t>
            </a:r>
            <a:r>
              <a:rPr lang="en-GB" sz="1400" dirty="0"/>
              <a:t>of building digital capability. We’ve focused it around:</a:t>
            </a:r>
          </a:p>
          <a:p>
            <a:endParaRPr lang="en-GB" sz="1400" dirty="0"/>
          </a:p>
          <a:p>
            <a:pPr marL="285750" indent="-285750">
              <a:buFont typeface="Arial" panose="020B0604020202020204" pitchFamily="34" charset="0"/>
              <a:buChar char="•"/>
            </a:pPr>
            <a:r>
              <a:rPr lang="en-GB" sz="1400" dirty="0"/>
              <a:t>how we can support from an </a:t>
            </a:r>
            <a:r>
              <a:rPr lang="en-GB" sz="1400" b="1" dirty="0"/>
              <a:t>individual perspective </a:t>
            </a:r>
            <a:r>
              <a:rPr lang="en-GB" sz="1400" dirty="0"/>
              <a:t>your </a:t>
            </a:r>
            <a:r>
              <a:rPr lang="en-GB" sz="1400" b="1" dirty="0"/>
              <a:t>staff and students </a:t>
            </a:r>
            <a:r>
              <a:rPr lang="en-GB" sz="1400" dirty="0"/>
              <a:t>to develop their capabilities and identify their strengths and weaknesses through the discovery tool; </a:t>
            </a:r>
          </a:p>
          <a:p>
            <a:endParaRPr lang="en-GB" sz="1400" dirty="0"/>
          </a:p>
          <a:p>
            <a:pPr marL="285750" indent="-285750">
              <a:buFont typeface="Arial" panose="020B0604020202020204" pitchFamily="34" charset="0"/>
              <a:buChar char="•"/>
            </a:pPr>
            <a:r>
              <a:rPr lang="en-GB" sz="1400" dirty="0"/>
              <a:t>and from an </a:t>
            </a:r>
            <a:r>
              <a:rPr lang="en-GB" sz="1400" b="1" dirty="0"/>
              <a:t>organisational perspective </a:t>
            </a:r>
            <a:r>
              <a:rPr lang="en-GB" sz="1400" dirty="0"/>
              <a:t>support in your organisational journey to digital capability, and through the data from the tool help to provide you with indicative data on where your staff and students are. </a:t>
            </a:r>
          </a:p>
          <a:p>
            <a:endParaRPr lang="en-GB" sz="1400" dirty="0"/>
          </a:p>
          <a:p>
            <a:pPr marL="285750" indent="-285750">
              <a:buFont typeface="Arial" panose="020B0604020202020204" pitchFamily="34" charset="0"/>
              <a:buChar char="•"/>
            </a:pPr>
            <a:r>
              <a:rPr lang="en-GB" sz="1400" dirty="0"/>
              <a:t>And we’re continuing to work with universities and colleges in partnership to explore your needs and how we can best support you in that journey.</a:t>
            </a:r>
          </a:p>
          <a:p>
            <a:endParaRPr lang="en-GB" sz="1400" dirty="0"/>
          </a:p>
          <a:p>
            <a:endParaRPr lang="en-GB" sz="1400" dirty="0"/>
          </a:p>
          <a:p>
            <a:endParaRPr lang="en-GB" sz="1400" dirty="0"/>
          </a:p>
          <a:p>
            <a:endParaRPr lang="en-GB" dirty="0"/>
          </a:p>
        </p:txBody>
      </p:sp>
      <p:sp>
        <p:nvSpPr>
          <p:cNvPr id="4" name="Slide Number Placeholder 3"/>
          <p:cNvSpPr>
            <a:spLocks noGrp="1"/>
          </p:cNvSpPr>
          <p:nvPr>
            <p:ph type="sldNum" sz="quarter" idx="10"/>
          </p:nvPr>
        </p:nvSpPr>
        <p:spPr>
          <a:xfrm>
            <a:off x="3884613" y="9446678"/>
            <a:ext cx="2971800" cy="499011"/>
          </a:xfrm>
          <a:prstGeom prst="rect">
            <a:avLst/>
          </a:prstGeom>
        </p:spPr>
        <p:txBody>
          <a:bodyPr/>
          <a:lstStyle/>
          <a:p>
            <a:fld id="{7311567F-F019-E948-A7D1-1F94AF06001C}" type="slidenum">
              <a:rPr lang="en-GB" smtClean="0"/>
              <a:t>7</a:t>
            </a:fld>
            <a:endParaRPr lang="en-GB"/>
          </a:p>
        </p:txBody>
      </p:sp>
    </p:spTree>
    <p:extLst>
      <p:ext uri="{BB962C8B-B14F-4D97-AF65-F5344CB8AC3E}">
        <p14:creationId xmlns:p14="http://schemas.microsoft.com/office/powerpoint/2010/main" val="425278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3984522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371475"/>
            <a:ext cx="5969000" cy="3357563"/>
          </a:xfrm>
        </p:spPr>
      </p:sp>
      <p:sp>
        <p:nvSpPr>
          <p:cNvPr id="3" name="Notes Placeholder 2"/>
          <p:cNvSpPr>
            <a:spLocks noGrp="1"/>
          </p:cNvSpPr>
          <p:nvPr>
            <p:ph type="body" idx="1"/>
          </p:nvPr>
        </p:nvSpPr>
        <p:spPr>
          <a:xfrm>
            <a:off x="292448" y="3793274"/>
            <a:ext cx="6463194" cy="6019465"/>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t>So what are digital  </a:t>
            </a:r>
            <a:r>
              <a:rPr lang="en-US" sz="1400" dirty="0"/>
              <a:t>and </a:t>
            </a:r>
            <a:r>
              <a:rPr lang="en-US" sz="1400" b="1" dirty="0"/>
              <a:t>how we can ensure students are developing these essential skills.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p>
          <a:p>
            <a:r>
              <a:rPr lang="en-US" sz="1400" dirty="0"/>
              <a:t>Our work in this area began in 2008 (with the </a:t>
            </a:r>
            <a:r>
              <a:rPr lang="en-US" sz="1400" dirty="0" err="1"/>
              <a:t>Llida</a:t>
            </a:r>
            <a:r>
              <a:rPr lang="en-US" sz="1400" dirty="0"/>
              <a:t> study reviewing learning literacies), and the Dig lit </a:t>
            </a:r>
            <a:r>
              <a:rPr lang="en-US" sz="1400" dirty="0" err="1"/>
              <a:t>programme</a:t>
            </a:r>
            <a:r>
              <a:rPr lang="en-US" sz="1400" dirty="0"/>
              <a:t> (2011-2013). This research led to the development of the Jisc six elements of digital capability framework. It has been influential across the sector in informing how we describe and understand what digital capabilities are and is now underpins all our developments in the Building digital capability service. </a:t>
            </a:r>
          </a:p>
          <a:p>
            <a:endParaRPr lang="en-US" sz="1400" dirty="0"/>
          </a:p>
          <a:p>
            <a:r>
              <a:rPr lang="en-US" sz="1400" dirty="0"/>
              <a:t>It starts from the perspective that</a:t>
            </a:r>
            <a:r>
              <a:rPr lang="en-US" sz="1400" b="1" dirty="0"/>
              <a:t> digital capabilities are those that enable an individual to live, learn and work in a digital society. </a:t>
            </a:r>
          </a:p>
          <a:p>
            <a:endParaRPr lang="en-US" sz="1400" dirty="0"/>
          </a:p>
          <a:p>
            <a:r>
              <a:rPr lang="en-US" sz="1400" dirty="0"/>
              <a:t>It provides </a:t>
            </a:r>
            <a:r>
              <a:rPr lang="en-US" sz="1400" b="1" dirty="0"/>
              <a:t>one way of thinking about staff and student digital capabilities</a:t>
            </a:r>
            <a:r>
              <a:rPr lang="en-US" sz="1400" dirty="0"/>
              <a:t>. It provides a single, generic description that everyone can relate to. It has been influential across the UK and further afield as a common language to further explore what this means for staff and students.</a:t>
            </a:r>
          </a:p>
          <a:p>
            <a:endParaRPr lang="en-US" sz="1400" dirty="0"/>
          </a:p>
          <a:p>
            <a:pPr marL="285750" indent="-285750">
              <a:buFont typeface="Arial" panose="020B0604020202020204" pitchFamily="34" charset="0"/>
              <a:buChar char="•"/>
            </a:pPr>
            <a:r>
              <a:rPr lang="en-US" sz="1400" dirty="0"/>
              <a:t>It encompasses high level capabilities – around </a:t>
            </a:r>
            <a:r>
              <a:rPr lang="en-US" sz="1400" b="1" dirty="0"/>
              <a:t>digital identity and wellbeing </a:t>
            </a:r>
            <a:r>
              <a:rPr lang="en-US" sz="1400" b="0" dirty="0"/>
              <a:t>which focuses on developing your personal and professional identities; </a:t>
            </a:r>
          </a:p>
          <a:p>
            <a:pPr marL="285750" indent="-285750">
              <a:buFont typeface="Arial" panose="020B0604020202020204" pitchFamily="34" charset="0"/>
              <a:buChar char="•"/>
            </a:pPr>
            <a:r>
              <a:rPr lang="en-US" sz="1400" dirty="0"/>
              <a:t>4 core </a:t>
            </a:r>
            <a:r>
              <a:rPr lang="en-US" sz="1400" b="1" dirty="0"/>
              <a:t>digital practices </a:t>
            </a:r>
            <a:r>
              <a:rPr lang="en-US" sz="1400" dirty="0"/>
              <a:t>in the </a:t>
            </a:r>
            <a:r>
              <a:rPr lang="en-US" sz="1400" dirty="0" err="1"/>
              <a:t>centre</a:t>
            </a:r>
            <a:r>
              <a:rPr lang="en-US" sz="1400" dirty="0"/>
              <a:t> around </a:t>
            </a:r>
            <a:r>
              <a:rPr lang="en-US" sz="1400" b="1" dirty="0"/>
              <a:t>communication and collaboration</a:t>
            </a:r>
            <a:r>
              <a:rPr lang="en-US" sz="1400" dirty="0"/>
              <a:t>; </a:t>
            </a:r>
            <a:r>
              <a:rPr lang="en-US" sz="1400" b="1" dirty="0"/>
              <a:t>teaching and learning</a:t>
            </a:r>
            <a:r>
              <a:rPr lang="en-US" sz="1400" dirty="0"/>
              <a:t>; </a:t>
            </a:r>
            <a:r>
              <a:rPr lang="en-US" sz="1400" b="1" dirty="0"/>
              <a:t>digital creation and problem solving</a:t>
            </a:r>
            <a:r>
              <a:rPr lang="en-US" sz="1400" dirty="0"/>
              <a:t>; and </a:t>
            </a:r>
            <a:r>
              <a:rPr lang="en-US" sz="1400" b="1" dirty="0"/>
              <a:t>information and data &amp; media literacies.</a:t>
            </a:r>
          </a:p>
          <a:p>
            <a:pPr marL="285750" indent="-285750">
              <a:buFont typeface="Arial" panose="020B0604020202020204" pitchFamily="34" charset="0"/>
              <a:buChar char="•"/>
            </a:pPr>
            <a:r>
              <a:rPr lang="en-US" sz="1400" dirty="0"/>
              <a:t>And the functional ICT skills which fall out of those higher level discussions above.</a:t>
            </a:r>
          </a:p>
          <a:p>
            <a:pPr marL="285750" indent="-285750">
              <a:buFont typeface="Arial" panose="020B0604020202020204" pitchFamily="34" charset="0"/>
              <a:buChar char="•"/>
            </a:pPr>
            <a:endParaRPr lang="en-US" sz="1400" dirty="0"/>
          </a:p>
          <a:p>
            <a:pPr marL="0" indent="0">
              <a:buFont typeface="Arial" panose="020B0604020202020204" pitchFamily="34" charset="0"/>
              <a:buNone/>
            </a:pPr>
            <a:r>
              <a:rPr lang="en-US" sz="1400" dirty="0"/>
              <a:t>We’ve been working with others including </a:t>
            </a:r>
            <a:r>
              <a:rPr lang="en-US" sz="1400" b="1" dirty="0"/>
              <a:t>Microsoft</a:t>
            </a:r>
            <a:r>
              <a:rPr lang="en-US" sz="1400" dirty="0"/>
              <a:t>, </a:t>
            </a:r>
            <a:r>
              <a:rPr lang="en-US" sz="1400" b="1" dirty="0"/>
              <a:t>Google</a:t>
            </a:r>
            <a:r>
              <a:rPr lang="en-US" sz="1400" dirty="0"/>
              <a:t>, </a:t>
            </a:r>
            <a:r>
              <a:rPr lang="en-US" sz="1400" b="1" dirty="0" err="1"/>
              <a:t>Linkedin</a:t>
            </a:r>
            <a:r>
              <a:rPr lang="en-US" sz="1400" b="1" dirty="0"/>
              <a:t> Learning </a:t>
            </a:r>
            <a:r>
              <a:rPr lang="en-US" sz="1400" b="0" dirty="0"/>
              <a:t>and others </a:t>
            </a:r>
            <a:r>
              <a:rPr lang="en-US" sz="1400" dirty="0"/>
              <a:t>to map their resources to the framework, as a way of aligning development opportunities with this model.</a:t>
            </a:r>
            <a:endParaRPr lang="en-GB" dirty="0"/>
          </a:p>
        </p:txBody>
      </p:sp>
      <p:sp>
        <p:nvSpPr>
          <p:cNvPr id="4" name="Slide Number Placeholder 3"/>
          <p:cNvSpPr>
            <a:spLocks noGrp="1"/>
          </p:cNvSpPr>
          <p:nvPr>
            <p:ph type="sldNum" sz="quarter" idx="5"/>
          </p:nvPr>
        </p:nvSpPr>
        <p:spPr>
          <a:xfrm>
            <a:off x="3884613" y="9446678"/>
            <a:ext cx="2971800" cy="499011"/>
          </a:xfrm>
          <a:prstGeom prst="rect">
            <a:avLst/>
          </a:prstGeo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35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9</a:t>
            </a:fld>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51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291436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3507276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270272" indent="-130969" defTabSz="270000">
              <a:lnSpc>
                <a:spcPct val="100000"/>
              </a:lnSpc>
              <a:tabLst/>
              <a:defRPr sz="1200" b="0" i="0">
                <a:solidFill>
                  <a:schemeClr val="tx1"/>
                </a:solidFill>
                <a:latin typeface="+mn-lt"/>
                <a:ea typeface="Roboto Light" panose="02000000000000000000" pitchFamily="2" charset="0"/>
              </a:defRPr>
            </a:lvl2pPr>
            <a:lvl3pPr marL="402431" indent="-132160" defTabSz="270000">
              <a:lnSpc>
                <a:spcPct val="100000"/>
              </a:lnSpc>
              <a:tabLst/>
              <a:defRPr sz="1200" b="0" i="0">
                <a:solidFill>
                  <a:schemeClr val="tx1"/>
                </a:solidFill>
                <a:latin typeface="+mn-lt"/>
                <a:ea typeface="Roboto Light" panose="02000000000000000000" pitchFamily="2" charset="0"/>
              </a:defRPr>
            </a:lvl3pPr>
            <a:lvl4pPr marL="533400" indent="-130969" defTabSz="270000">
              <a:lnSpc>
                <a:spcPct val="100000"/>
              </a:lnSpc>
              <a:tabLst/>
              <a:defRPr sz="1200" b="0" i="0">
                <a:solidFill>
                  <a:schemeClr val="tx1"/>
                </a:solidFill>
                <a:latin typeface="+mn-lt"/>
                <a:ea typeface="Roboto Light" panose="02000000000000000000" pitchFamily="2" charset="0"/>
              </a:defRPr>
            </a:lvl4pPr>
            <a:lvl5pPr marL="672704" indent="-139304" defTabSz="270000">
              <a:lnSpc>
                <a:spcPct val="100000"/>
              </a:lnSpc>
              <a:tabLst/>
              <a:defRPr sz="1200" b="0" i="0">
                <a:solidFill>
                  <a:schemeClr val="tx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solidFill>
                  <a:schemeClr val="tx1"/>
                </a:solidFill>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solidFill>
                  <a:schemeClr val="tx1"/>
                </a:solidFill>
              </a:defRPr>
            </a:lvl1pPr>
          </a:lstStyle>
          <a:p>
            <a:fld id="{0BD7AF65-ABD8-9745-9161-1D3466EAFE0E}" type="slidenum">
              <a:rPr lang="en-GB" smtClean="0"/>
              <a:pPr/>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098847"/>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6877051" y="339726"/>
            <a:ext cx="1908174" cy="542478"/>
          </a:xfrm>
          <a:prstGeom prst="rect">
            <a:avLst/>
          </a:prstGeom>
        </p:spPr>
        <p:txBody>
          <a:bodyPr lIns="0" tIns="0" rIns="0" bIns="0"/>
          <a:lstStyle>
            <a:lvl1pPr marL="36910" indent="0" defTabSz="270000">
              <a:lnSpc>
                <a:spcPct val="100000"/>
              </a:lnSpc>
              <a:buNone/>
              <a:tabLst/>
              <a:defRPr sz="1000" b="1" i="0">
                <a:solidFill>
                  <a:schemeClr val="bg1"/>
                </a:solidFill>
                <a:latin typeface="+mn-lt"/>
                <a:ea typeface="Roboto Medium" panose="02000000000000000000" pitchFamily="2" charset="0"/>
              </a:defRPr>
            </a:lvl1pPr>
            <a:lvl2pPr marL="139303" indent="0" defTabSz="270000">
              <a:lnSpc>
                <a:spcPct val="100000"/>
              </a:lnSpc>
              <a:buNone/>
              <a:tabLst/>
              <a:defRPr sz="1000" b="1" i="0">
                <a:solidFill>
                  <a:schemeClr val="bg1"/>
                </a:solidFill>
                <a:latin typeface="+mn-lt"/>
                <a:ea typeface="Roboto Medium" panose="02000000000000000000" pitchFamily="2" charset="0"/>
              </a:defRPr>
            </a:lvl2pPr>
            <a:lvl3pPr marL="270271" indent="0" defTabSz="270000">
              <a:lnSpc>
                <a:spcPct val="100000"/>
              </a:lnSpc>
              <a:buNone/>
              <a:tabLst/>
              <a:defRPr sz="1000" b="1" i="0">
                <a:solidFill>
                  <a:schemeClr val="bg1"/>
                </a:solidFill>
                <a:latin typeface="+mn-lt"/>
                <a:ea typeface="Roboto Medium" panose="02000000000000000000" pitchFamily="2" charset="0"/>
              </a:defRPr>
            </a:lvl3pPr>
            <a:lvl4pPr marL="402431" indent="0" defTabSz="270000">
              <a:lnSpc>
                <a:spcPct val="100000"/>
              </a:lnSpc>
              <a:buNone/>
              <a:tabLst/>
              <a:defRPr sz="1000" b="1" i="0">
                <a:solidFill>
                  <a:schemeClr val="bg1"/>
                </a:solidFill>
                <a:latin typeface="+mn-lt"/>
                <a:ea typeface="Roboto Medium" panose="02000000000000000000" pitchFamily="2" charset="0"/>
              </a:defRPr>
            </a:lvl4pPr>
            <a:lvl5pPr marL="533400" indent="0" defTabSz="270000">
              <a:lnSpc>
                <a:spcPct val="100000"/>
              </a:lnSpc>
              <a:buNone/>
              <a:tabLst/>
              <a:defRPr sz="1000" b="1" i="0">
                <a:solidFill>
                  <a:schemeClr val="bg1"/>
                </a:solidFill>
                <a:latin typeface="+mn-lt"/>
                <a:ea typeface="Roboto Medium"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3391217"/>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613371614"/>
      </p:ext>
    </p:extLst>
  </p:cSld>
  <p:clrMapOvr>
    <a:masterClrMapping/>
  </p:clrMapOvr>
  <p:extLst>
    <p:ext uri="{DCECCB84-F9BA-43D5-87BE-67443E8EF086}">
      <p15:sldGuideLst xmlns:p15="http://schemas.microsoft.com/office/powerpoint/2012/main">
        <p15:guide id="1" orient="horz" pos="1212" userDrawn="1">
          <p15:clr>
            <a:srgbClr val="FBAE40"/>
          </p15:clr>
        </p15:guide>
        <p15:guide id="2" pos="4332">
          <p15:clr>
            <a:srgbClr val="FBAE40"/>
          </p15:clr>
        </p15:guide>
        <p15:guide id="3" orient="horz" pos="189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0" y="879475"/>
            <a:ext cx="8712199" cy="3852864"/>
          </a:xfrm>
        </p:spPr>
        <p:txBody>
          <a:bodyPr>
            <a:noAutofit/>
          </a:bodyPr>
          <a:lstStyle>
            <a:lvl1pPr>
              <a:defRPr baseline="0"/>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14"/>
          </p:nvPr>
        </p:nvSpPr>
        <p:spPr/>
        <p:txBody>
          <a:bodyPr/>
          <a:lstStyle>
            <a:lvl1pPr>
              <a:defRPr/>
            </a:lvl1pPr>
          </a:lstStyle>
          <a:p>
            <a:endParaRPr lang="en-GB" altLang="en-US"/>
          </a:p>
        </p:txBody>
      </p:sp>
      <p:sp>
        <p:nvSpPr>
          <p:cNvPr id="5" name="Footer Placeholder 4"/>
          <p:cNvSpPr>
            <a:spLocks noGrp="1"/>
          </p:cNvSpPr>
          <p:nvPr>
            <p:ph type="ftr" sz="quarter" idx="15"/>
          </p:nvPr>
        </p:nvSpPr>
        <p:spPr/>
        <p:txBody>
          <a:bodyPr/>
          <a:lstStyle>
            <a:lvl1pPr>
              <a:defRPr/>
            </a:lvl1pPr>
          </a:lstStyle>
          <a:p>
            <a:pPr>
              <a:defRPr/>
            </a:pPr>
            <a:r>
              <a:rPr lang="en-GB"/>
              <a:t>Building digital capability</a:t>
            </a:r>
            <a:endParaRPr lang="en-GB" dirty="0"/>
          </a:p>
        </p:txBody>
      </p:sp>
      <p:sp>
        <p:nvSpPr>
          <p:cNvPr id="6" name="Slide Number Placeholder 5"/>
          <p:cNvSpPr>
            <a:spLocks noGrp="1"/>
          </p:cNvSpPr>
          <p:nvPr>
            <p:ph type="sldNum" sz="quarter" idx="16"/>
          </p:nvPr>
        </p:nvSpPr>
        <p:spPr/>
        <p:txBody>
          <a:bodyPr/>
          <a:lstStyle>
            <a:lvl1pPr>
              <a:defRPr/>
            </a:lvl1pPr>
          </a:lstStyle>
          <a:p>
            <a:fld id="{A29580BF-600D-47BA-9FF1-E091792F3334}" type="slidenum">
              <a:rPr lang="en-GB" altLang="en-US"/>
              <a:pPr/>
              <a:t>‹#›</a:t>
            </a:fld>
            <a:endParaRPr lang="en-GB" altLang="en-US"/>
          </a:p>
        </p:txBody>
      </p:sp>
    </p:spTree>
    <p:extLst>
      <p:ext uri="{BB962C8B-B14F-4D97-AF65-F5344CB8AC3E}">
        <p14:creationId xmlns:p14="http://schemas.microsoft.com/office/powerpoint/2010/main" val="817423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0" y="879474"/>
            <a:ext cx="4103687" cy="385286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4824414" y="879475"/>
            <a:ext cx="4103686"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Date Placeholder 3"/>
          <p:cNvSpPr>
            <a:spLocks noGrp="1"/>
          </p:cNvSpPr>
          <p:nvPr>
            <p:ph type="dt" sz="half" idx="15"/>
          </p:nvPr>
        </p:nvSpPr>
        <p:spPr/>
        <p:txBody>
          <a:bodyPr/>
          <a:lstStyle>
            <a:lvl1pPr>
              <a:defRPr/>
            </a:lvl1pPr>
          </a:lstStyle>
          <a:p>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Building digital capability</a:t>
            </a:r>
            <a:endParaRPr lang="en-GB" dirty="0"/>
          </a:p>
        </p:txBody>
      </p:sp>
      <p:sp>
        <p:nvSpPr>
          <p:cNvPr id="9" name="Slide Number Placeholder 5"/>
          <p:cNvSpPr>
            <a:spLocks noGrp="1"/>
          </p:cNvSpPr>
          <p:nvPr>
            <p:ph type="sldNum" sz="quarter" idx="17"/>
          </p:nvPr>
        </p:nvSpPr>
        <p:spPr/>
        <p:txBody>
          <a:bodyPr/>
          <a:lstStyle>
            <a:lvl1pPr>
              <a:defRPr/>
            </a:lvl1pPr>
          </a:lstStyle>
          <a:p>
            <a:fld id="{DDF825B2-ABAC-4E56-ACD0-2E65BABF32B3}" type="slidenum">
              <a:rPr lang="en-GB" altLang="en-US"/>
              <a:pPr/>
              <a:t>‹#›</a:t>
            </a:fld>
            <a:endParaRPr lang="en-GB" altLang="en-US"/>
          </a:p>
        </p:txBody>
      </p:sp>
    </p:spTree>
    <p:extLst>
      <p:ext uri="{BB962C8B-B14F-4D97-AF65-F5344CB8AC3E}">
        <p14:creationId xmlns:p14="http://schemas.microsoft.com/office/powerpoint/2010/main" val="879513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Panel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0" y="879475"/>
            <a:ext cx="4103595" cy="3852864"/>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Content Placeholder 6"/>
          <p:cNvSpPr>
            <a:spLocks noGrp="1"/>
          </p:cNvSpPr>
          <p:nvPr>
            <p:ph sz="quarter" idx="14"/>
          </p:nvPr>
        </p:nvSpPr>
        <p:spPr>
          <a:xfrm>
            <a:off x="4824412" y="879475"/>
            <a:ext cx="4103687"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4824451" y="3040339"/>
            <a:ext cx="4103649"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Date Placeholder 3"/>
          <p:cNvSpPr>
            <a:spLocks noGrp="1"/>
          </p:cNvSpPr>
          <p:nvPr>
            <p:ph type="dt" sz="half" idx="16"/>
          </p:nvPr>
        </p:nvSpPr>
        <p:spPr/>
        <p:txBody>
          <a:bodyPr/>
          <a:lstStyle>
            <a:lvl1pPr>
              <a:defRPr/>
            </a:lvl1pPr>
          </a:lstStyle>
          <a:p>
            <a:endParaRPr lang="en-GB" altLang="en-US"/>
          </a:p>
        </p:txBody>
      </p:sp>
      <p:sp>
        <p:nvSpPr>
          <p:cNvPr id="10" name="Footer Placeholder 4"/>
          <p:cNvSpPr>
            <a:spLocks noGrp="1"/>
          </p:cNvSpPr>
          <p:nvPr>
            <p:ph type="ftr" sz="quarter" idx="17"/>
          </p:nvPr>
        </p:nvSpPr>
        <p:spPr/>
        <p:txBody>
          <a:bodyPr/>
          <a:lstStyle>
            <a:lvl1pPr>
              <a:defRPr/>
            </a:lvl1pPr>
          </a:lstStyle>
          <a:p>
            <a:pPr>
              <a:defRPr/>
            </a:pPr>
            <a:r>
              <a:rPr lang="en-GB"/>
              <a:t>Building digital capability</a:t>
            </a:r>
            <a:endParaRPr lang="en-GB" dirty="0"/>
          </a:p>
        </p:txBody>
      </p:sp>
      <p:sp>
        <p:nvSpPr>
          <p:cNvPr id="11" name="Slide Number Placeholder 5"/>
          <p:cNvSpPr>
            <a:spLocks noGrp="1"/>
          </p:cNvSpPr>
          <p:nvPr>
            <p:ph type="sldNum" sz="quarter" idx="18"/>
          </p:nvPr>
        </p:nvSpPr>
        <p:spPr/>
        <p:txBody>
          <a:bodyPr/>
          <a:lstStyle>
            <a:lvl1pPr>
              <a:defRPr/>
            </a:lvl1pPr>
          </a:lstStyle>
          <a:p>
            <a:fld id="{758EF797-33D3-4C1A-8F22-52142394B92A}" type="slidenum">
              <a:rPr lang="en-GB" altLang="en-US"/>
              <a:pPr/>
              <a:t>‹#›</a:t>
            </a:fld>
            <a:endParaRPr lang="en-GB" altLang="en-US"/>
          </a:p>
        </p:txBody>
      </p:sp>
    </p:spTree>
    <p:extLst>
      <p:ext uri="{BB962C8B-B14F-4D97-AF65-F5344CB8AC3E}">
        <p14:creationId xmlns:p14="http://schemas.microsoft.com/office/powerpoint/2010/main" val="1475240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2" y="1384300"/>
            <a:ext cx="8712198" cy="3348037"/>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15900" y="879475"/>
            <a:ext cx="8677276" cy="387798"/>
          </a:xfrm>
        </p:spPr>
        <p:txBody>
          <a:bodyPr>
            <a:spAutoFit/>
          </a:bodyPr>
          <a:lstStyle>
            <a:lvl1pPr marL="0" indent="0">
              <a:buNone/>
              <a:defRPr b="1"/>
            </a:lvl1pPr>
          </a:lstStyle>
          <a:p>
            <a:pPr lvl="0"/>
            <a:r>
              <a:rPr lang="en-US" noProof="0"/>
              <a:t>Click to edit Master text styles</a:t>
            </a:r>
          </a:p>
        </p:txBody>
      </p:sp>
      <p:sp>
        <p:nvSpPr>
          <p:cNvPr id="5" name="Date Placeholder 3"/>
          <p:cNvSpPr>
            <a:spLocks noGrp="1"/>
          </p:cNvSpPr>
          <p:nvPr>
            <p:ph type="dt" sz="half" idx="15"/>
          </p:nvPr>
        </p:nvSpPr>
        <p:spPr/>
        <p:txBody>
          <a:bodyPr/>
          <a:lstStyle>
            <a:lvl1pPr>
              <a:defRPr/>
            </a:lvl1pPr>
          </a:lstStyle>
          <a:p>
            <a:endParaRPr lang="en-GB" altLang="en-US"/>
          </a:p>
        </p:txBody>
      </p:sp>
      <p:sp>
        <p:nvSpPr>
          <p:cNvPr id="6" name="Footer Placeholder 4"/>
          <p:cNvSpPr>
            <a:spLocks noGrp="1"/>
          </p:cNvSpPr>
          <p:nvPr>
            <p:ph type="ftr" sz="quarter" idx="16"/>
          </p:nvPr>
        </p:nvSpPr>
        <p:spPr/>
        <p:txBody>
          <a:bodyPr/>
          <a:lstStyle>
            <a:lvl1pPr>
              <a:defRPr/>
            </a:lvl1pPr>
          </a:lstStyle>
          <a:p>
            <a:pPr>
              <a:defRPr/>
            </a:pPr>
            <a:r>
              <a:rPr lang="en-GB"/>
              <a:t>Building digital capability</a:t>
            </a:r>
            <a:endParaRPr lang="en-GB" dirty="0"/>
          </a:p>
        </p:txBody>
      </p:sp>
      <p:sp>
        <p:nvSpPr>
          <p:cNvPr id="9" name="Slide Number Placeholder 5"/>
          <p:cNvSpPr>
            <a:spLocks noGrp="1"/>
          </p:cNvSpPr>
          <p:nvPr>
            <p:ph type="sldNum" sz="quarter" idx="17"/>
          </p:nvPr>
        </p:nvSpPr>
        <p:spPr/>
        <p:txBody>
          <a:bodyPr/>
          <a:lstStyle>
            <a:lvl1pPr>
              <a:defRPr/>
            </a:lvl1pPr>
          </a:lstStyle>
          <a:p>
            <a:fld id="{289385FB-36C8-4975-A94B-7F628385AFA9}" type="slidenum">
              <a:rPr lang="en-GB" altLang="en-US"/>
              <a:pPr/>
              <a:t>‹#›</a:t>
            </a:fld>
            <a:endParaRPr lang="en-GB" altLang="en-US"/>
          </a:p>
        </p:txBody>
      </p:sp>
    </p:spTree>
    <p:extLst>
      <p:ext uri="{BB962C8B-B14F-4D97-AF65-F5344CB8AC3E}">
        <p14:creationId xmlns:p14="http://schemas.microsoft.com/office/powerpoint/2010/main" val="1833190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o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7" name="Content Placeholder 6"/>
          <p:cNvSpPr>
            <a:spLocks noGrp="1"/>
          </p:cNvSpPr>
          <p:nvPr>
            <p:ph sz="quarter" idx="13"/>
          </p:nvPr>
        </p:nvSpPr>
        <p:spPr>
          <a:xfrm>
            <a:off x="215901"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4"/>
          </p:nvPr>
        </p:nvSpPr>
        <p:spPr>
          <a:xfrm>
            <a:off x="215901" y="879475"/>
            <a:ext cx="4103687" cy="337500"/>
          </a:xfrm>
        </p:spPr>
        <p:txBody>
          <a:bodyPr/>
          <a:lstStyle>
            <a:lvl1pPr marL="0" indent="0">
              <a:buNone/>
              <a:defRPr sz="2400" b="1"/>
            </a:lvl1pPr>
          </a:lstStyle>
          <a:p>
            <a:pPr lvl="0"/>
            <a:r>
              <a:rPr lang="en-US" noProof="0"/>
              <a:t>Click to edit Master text styles</a:t>
            </a:r>
          </a:p>
        </p:txBody>
      </p:sp>
      <p:sp>
        <p:nvSpPr>
          <p:cNvPr id="9" name="Content Placeholder 6"/>
          <p:cNvSpPr>
            <a:spLocks noGrp="1"/>
          </p:cNvSpPr>
          <p:nvPr>
            <p:ph sz="quarter" idx="15"/>
          </p:nvPr>
        </p:nvSpPr>
        <p:spPr>
          <a:xfrm>
            <a:off x="4824450" y="1384300"/>
            <a:ext cx="4103650"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Text Placeholder 7"/>
          <p:cNvSpPr>
            <a:spLocks noGrp="1"/>
          </p:cNvSpPr>
          <p:nvPr>
            <p:ph type="body" sz="quarter" idx="16"/>
          </p:nvPr>
        </p:nvSpPr>
        <p:spPr>
          <a:xfrm>
            <a:off x="4824450" y="877356"/>
            <a:ext cx="4103650" cy="337500"/>
          </a:xfrm>
        </p:spPr>
        <p:txBody>
          <a:bodyPr/>
          <a:lstStyle>
            <a:lvl1pPr marL="0" indent="0">
              <a:buNone/>
              <a:defRPr sz="2400" b="1"/>
            </a:lvl1pPr>
          </a:lstStyle>
          <a:p>
            <a:pPr lvl="0"/>
            <a:r>
              <a:rPr lang="en-US" noProof="0"/>
              <a:t>Click to edit Master text styles</a:t>
            </a:r>
          </a:p>
        </p:txBody>
      </p:sp>
      <p:sp>
        <p:nvSpPr>
          <p:cNvPr id="11" name="Date Placeholder 3"/>
          <p:cNvSpPr>
            <a:spLocks noGrp="1"/>
          </p:cNvSpPr>
          <p:nvPr>
            <p:ph type="dt" sz="half" idx="17"/>
          </p:nvPr>
        </p:nvSpPr>
        <p:spPr/>
        <p:txBody>
          <a:bodyPr/>
          <a:lstStyle>
            <a:lvl1pPr>
              <a:defRPr/>
            </a:lvl1pPr>
          </a:lstStyle>
          <a:p>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Building digital capability</a:t>
            </a:r>
            <a:endParaRPr lang="en-GB" dirty="0"/>
          </a:p>
        </p:txBody>
      </p:sp>
      <p:sp>
        <p:nvSpPr>
          <p:cNvPr id="13" name="Slide Number Placeholder 5"/>
          <p:cNvSpPr>
            <a:spLocks noGrp="1"/>
          </p:cNvSpPr>
          <p:nvPr>
            <p:ph type="sldNum" sz="quarter" idx="19"/>
          </p:nvPr>
        </p:nvSpPr>
        <p:spPr/>
        <p:txBody>
          <a:bodyPr/>
          <a:lstStyle>
            <a:lvl1pPr>
              <a:defRPr/>
            </a:lvl1pPr>
          </a:lstStyle>
          <a:p>
            <a:fld id="{E9224E4A-14C6-41B7-95C8-7B0DE98E0160}" type="slidenum">
              <a:rPr lang="en-GB" altLang="en-US"/>
              <a:pPr/>
              <a:t>‹#›</a:t>
            </a:fld>
            <a:endParaRPr lang="en-GB" altLang="en-US"/>
          </a:p>
        </p:txBody>
      </p:sp>
    </p:spTree>
    <p:extLst>
      <p:ext uri="{BB962C8B-B14F-4D97-AF65-F5344CB8AC3E}">
        <p14:creationId xmlns:p14="http://schemas.microsoft.com/office/powerpoint/2010/main" val="278326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anel Heading + Core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Content Placeholder 6"/>
          <p:cNvSpPr>
            <a:spLocks noGrp="1"/>
          </p:cNvSpPr>
          <p:nvPr>
            <p:ph sz="quarter" idx="14"/>
          </p:nvPr>
        </p:nvSpPr>
        <p:spPr>
          <a:xfrm>
            <a:off x="4824450" y="879474"/>
            <a:ext cx="4103650" cy="1692275"/>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Content Placeholder 6"/>
          <p:cNvSpPr>
            <a:spLocks noGrp="1"/>
          </p:cNvSpPr>
          <p:nvPr>
            <p:ph sz="quarter" idx="15"/>
          </p:nvPr>
        </p:nvSpPr>
        <p:spPr>
          <a:xfrm>
            <a:off x="4824413" y="3040338"/>
            <a:ext cx="4103650" cy="1692000"/>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0" name="Content Placeholder 6"/>
          <p:cNvSpPr>
            <a:spLocks noGrp="1"/>
          </p:cNvSpPr>
          <p:nvPr>
            <p:ph sz="quarter" idx="13"/>
          </p:nvPr>
        </p:nvSpPr>
        <p:spPr>
          <a:xfrm>
            <a:off x="215900" y="1384300"/>
            <a:ext cx="4103593" cy="3348038"/>
          </a:xfrm>
        </p:spPr>
        <p:txBody>
          <a:bodyPr>
            <a:noAutofit/>
          </a:bodyPr>
          <a:lstStyle>
            <a:lvl1pPr>
              <a:defRPr sz="2400"/>
            </a:lvl1pPr>
            <a:lvl2pPr>
              <a:defRPr sz="2400"/>
            </a:lvl2pPr>
            <a:lvl3pPr>
              <a:defRPr sz="2000"/>
            </a:lvl3pPr>
            <a:lvl4pPr>
              <a:defRPr sz="2000"/>
            </a:lvl4pPr>
            <a:lvl5pPr>
              <a:defRPr sz="20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7"/>
          <p:cNvSpPr>
            <a:spLocks noGrp="1"/>
          </p:cNvSpPr>
          <p:nvPr>
            <p:ph type="body" sz="quarter" idx="16"/>
          </p:nvPr>
        </p:nvSpPr>
        <p:spPr>
          <a:xfrm>
            <a:off x="250824" y="879475"/>
            <a:ext cx="4068764" cy="337500"/>
          </a:xfrm>
        </p:spPr>
        <p:txBody>
          <a:bodyPr/>
          <a:lstStyle>
            <a:lvl1pPr marL="0" indent="0">
              <a:buNone/>
              <a:defRPr sz="2400" b="1"/>
            </a:lvl1pPr>
          </a:lstStyle>
          <a:p>
            <a:pPr lvl="0"/>
            <a:r>
              <a:rPr lang="en-US" noProof="0"/>
              <a:t>Click to edit Master text styles</a:t>
            </a:r>
          </a:p>
        </p:txBody>
      </p:sp>
      <p:sp>
        <p:nvSpPr>
          <p:cNvPr id="7" name="Date Placeholder 3"/>
          <p:cNvSpPr>
            <a:spLocks noGrp="1"/>
          </p:cNvSpPr>
          <p:nvPr>
            <p:ph type="dt" sz="half" idx="17"/>
          </p:nvPr>
        </p:nvSpPr>
        <p:spPr/>
        <p:txBody>
          <a:bodyPr/>
          <a:lstStyle>
            <a:lvl1pPr>
              <a:defRPr/>
            </a:lvl1pPr>
          </a:lstStyle>
          <a:p>
            <a:endParaRPr lang="en-GB" altLang="en-US"/>
          </a:p>
        </p:txBody>
      </p:sp>
      <p:sp>
        <p:nvSpPr>
          <p:cNvPr id="12" name="Footer Placeholder 4"/>
          <p:cNvSpPr>
            <a:spLocks noGrp="1"/>
          </p:cNvSpPr>
          <p:nvPr>
            <p:ph type="ftr" sz="quarter" idx="18"/>
          </p:nvPr>
        </p:nvSpPr>
        <p:spPr/>
        <p:txBody>
          <a:bodyPr/>
          <a:lstStyle>
            <a:lvl1pPr>
              <a:defRPr/>
            </a:lvl1pPr>
          </a:lstStyle>
          <a:p>
            <a:pPr>
              <a:defRPr/>
            </a:pPr>
            <a:r>
              <a:rPr lang="en-GB"/>
              <a:t>Building digital capability</a:t>
            </a:r>
            <a:endParaRPr lang="en-GB" dirty="0"/>
          </a:p>
        </p:txBody>
      </p:sp>
      <p:sp>
        <p:nvSpPr>
          <p:cNvPr id="13" name="Slide Number Placeholder 5"/>
          <p:cNvSpPr>
            <a:spLocks noGrp="1"/>
          </p:cNvSpPr>
          <p:nvPr>
            <p:ph type="sldNum" sz="quarter" idx="19"/>
          </p:nvPr>
        </p:nvSpPr>
        <p:spPr/>
        <p:txBody>
          <a:bodyPr/>
          <a:lstStyle>
            <a:lvl1pPr>
              <a:defRPr/>
            </a:lvl1pPr>
          </a:lstStyle>
          <a:p>
            <a:fld id="{99772A93-2816-4BF0-97B7-88E214E3FF7C}" type="slidenum">
              <a:rPr lang="en-GB" altLang="en-US"/>
              <a:pPr/>
              <a:t>‹#›</a:t>
            </a:fld>
            <a:endParaRPr lang="en-GB" altLang="en-US"/>
          </a:p>
        </p:txBody>
      </p:sp>
    </p:spTree>
    <p:extLst>
      <p:ext uri="{BB962C8B-B14F-4D97-AF65-F5344CB8AC3E}">
        <p14:creationId xmlns:p14="http://schemas.microsoft.com/office/powerpoint/2010/main" val="337105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atin typeface="+mn-lt"/>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latin typeface="+mn-lt"/>
              </a:defRPr>
            </a:lvl1pPr>
          </a:lstStyle>
          <a:p>
            <a:fld id="{0BD7AF65-ABD8-9745-9161-1D3466EAFE0E}" type="slidenum">
              <a:rPr lang="en-GB" smtClean="0"/>
              <a:pPr/>
              <a:t>‹#›</a:t>
            </a:fld>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8" name="Picture Placeholder 7"/>
          <p:cNvSpPr>
            <a:spLocks noGrp="1"/>
          </p:cNvSpPr>
          <p:nvPr>
            <p:ph type="pic" sz="quarter" idx="13"/>
          </p:nvPr>
        </p:nvSpPr>
        <p:spPr>
          <a:xfrm>
            <a:off x="935038" y="879473"/>
            <a:ext cx="7273925" cy="3564000"/>
          </a:xfrm>
          <a:prstGeom prst="rect">
            <a:avLst/>
          </a:prstGeom>
        </p:spPr>
        <p:txBody>
          <a:bodyPr rtlCol="0">
            <a:noAutofit/>
          </a:bodyPr>
          <a:lstStyle>
            <a:lvl1pPr marL="0" indent="0">
              <a:buNone/>
              <a:defRPr sz="2000"/>
            </a:lvl1pPr>
          </a:lstStyle>
          <a:p>
            <a:pPr lvl="0"/>
            <a:r>
              <a:rPr lang="en-US" noProof="0"/>
              <a:t>Click icon to add picture</a:t>
            </a:r>
            <a:endParaRPr lang="en-GB" noProof="0" dirty="0"/>
          </a:p>
        </p:txBody>
      </p:sp>
      <p:sp>
        <p:nvSpPr>
          <p:cNvPr id="11" name="Text Placeholder 10"/>
          <p:cNvSpPr>
            <a:spLocks noGrp="1"/>
          </p:cNvSpPr>
          <p:nvPr>
            <p:ph type="body" sz="quarter" idx="14"/>
          </p:nvPr>
        </p:nvSpPr>
        <p:spPr>
          <a:xfrm>
            <a:off x="935038" y="4521003"/>
            <a:ext cx="5435900" cy="202500"/>
          </a:xfrm>
          <a:prstGeom prst="rect">
            <a:avLst/>
          </a:prstGeom>
        </p:spPr>
        <p:txBody>
          <a:bodyPr/>
          <a:lstStyle>
            <a:lvl1pPr marL="0" indent="0">
              <a:buNone/>
              <a:defRPr sz="1600"/>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12" name="Text Placeholder 10"/>
          <p:cNvSpPr>
            <a:spLocks noGrp="1"/>
          </p:cNvSpPr>
          <p:nvPr>
            <p:ph type="body" sz="quarter" idx="15"/>
          </p:nvPr>
        </p:nvSpPr>
        <p:spPr>
          <a:xfrm>
            <a:off x="6370938" y="4521003"/>
            <a:ext cx="1838025" cy="202500"/>
          </a:xfrm>
          <a:prstGeom prst="rect">
            <a:avLst/>
          </a:prstGeom>
        </p:spPr>
        <p:txBody>
          <a:bodyPr/>
          <a:lstStyle>
            <a:lvl1pPr marL="0" indent="0" algn="r">
              <a:buNone/>
              <a:defRPr sz="800">
                <a:solidFill>
                  <a:srgbClr val="9BA7A8"/>
                </a:solidFill>
              </a:defRPr>
            </a:lvl1pPr>
            <a:lvl2pPr marL="216000" indent="0">
              <a:buNone/>
              <a:defRPr/>
            </a:lvl2pPr>
            <a:lvl3pPr marL="432000" indent="0">
              <a:buNone/>
              <a:defRPr/>
            </a:lvl3pPr>
            <a:lvl4pPr marL="648000" indent="0">
              <a:buNone/>
              <a:defRPr/>
            </a:lvl4pPr>
            <a:lvl5pPr marL="864000" indent="0">
              <a:buNone/>
              <a:defRPr/>
            </a:lvl5pPr>
          </a:lstStyle>
          <a:p>
            <a:pPr lvl="0"/>
            <a:r>
              <a:rPr lang="en-US" noProof="0"/>
              <a:t>Click to edit Master text styles</a:t>
            </a:r>
          </a:p>
        </p:txBody>
      </p:sp>
      <p:sp>
        <p:nvSpPr>
          <p:cNvPr id="6" name="Date Placeholder 3"/>
          <p:cNvSpPr>
            <a:spLocks noGrp="1"/>
          </p:cNvSpPr>
          <p:nvPr>
            <p:ph type="dt" sz="half" idx="16"/>
          </p:nvPr>
        </p:nvSpPr>
        <p:spPr/>
        <p:txBody>
          <a:bodyPr/>
          <a:lstStyle>
            <a:lvl1pPr>
              <a:defRPr/>
            </a:lvl1pPr>
          </a:lstStyle>
          <a:p>
            <a:endParaRPr lang="en-GB" altLang="en-US"/>
          </a:p>
        </p:txBody>
      </p:sp>
      <p:sp>
        <p:nvSpPr>
          <p:cNvPr id="7" name="Footer Placeholder 4"/>
          <p:cNvSpPr>
            <a:spLocks noGrp="1"/>
          </p:cNvSpPr>
          <p:nvPr>
            <p:ph type="ftr" sz="quarter" idx="17"/>
          </p:nvPr>
        </p:nvSpPr>
        <p:spPr/>
        <p:txBody>
          <a:bodyPr/>
          <a:lstStyle>
            <a:lvl1pPr>
              <a:defRPr/>
            </a:lvl1pPr>
          </a:lstStyle>
          <a:p>
            <a:pPr>
              <a:defRPr/>
            </a:pPr>
            <a:r>
              <a:rPr lang="en-GB"/>
              <a:t>Building digital capability</a:t>
            </a:r>
            <a:endParaRPr lang="en-GB" dirty="0"/>
          </a:p>
        </p:txBody>
      </p:sp>
      <p:sp>
        <p:nvSpPr>
          <p:cNvPr id="9" name="Slide Number Placeholder 5"/>
          <p:cNvSpPr>
            <a:spLocks noGrp="1"/>
          </p:cNvSpPr>
          <p:nvPr>
            <p:ph type="sldNum" sz="quarter" idx="18"/>
          </p:nvPr>
        </p:nvSpPr>
        <p:spPr/>
        <p:txBody>
          <a:bodyPr/>
          <a:lstStyle>
            <a:lvl1pPr>
              <a:defRPr/>
            </a:lvl1pPr>
          </a:lstStyle>
          <a:p>
            <a:fld id="{DE0B5106-F8E5-40F9-B7F0-A289B633815B}" type="slidenum">
              <a:rPr lang="en-GB" altLang="en-US"/>
              <a:pPr/>
              <a:t>‹#›</a:t>
            </a:fld>
            <a:endParaRPr lang="en-GB" altLang="en-US"/>
          </a:p>
        </p:txBody>
      </p:sp>
    </p:spTree>
    <p:extLst>
      <p:ext uri="{BB962C8B-B14F-4D97-AF65-F5344CB8AC3E}">
        <p14:creationId xmlns:p14="http://schemas.microsoft.com/office/powerpoint/2010/main" val="11010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endParaRPr lang="en-GB" altLang="en-US"/>
          </a:p>
        </p:txBody>
      </p:sp>
      <p:sp>
        <p:nvSpPr>
          <p:cNvPr id="4" name="Footer Placeholder 4"/>
          <p:cNvSpPr>
            <a:spLocks noGrp="1"/>
          </p:cNvSpPr>
          <p:nvPr>
            <p:ph type="ftr" sz="quarter" idx="11"/>
          </p:nvPr>
        </p:nvSpPr>
        <p:spPr/>
        <p:txBody>
          <a:bodyPr/>
          <a:lstStyle>
            <a:lvl1pPr>
              <a:defRPr/>
            </a:lvl1pPr>
          </a:lstStyle>
          <a:p>
            <a:pPr>
              <a:defRPr/>
            </a:pPr>
            <a:r>
              <a:rPr lang="en-GB"/>
              <a:t>Building digital capability</a:t>
            </a:r>
            <a:endParaRPr lang="en-GB" dirty="0"/>
          </a:p>
        </p:txBody>
      </p:sp>
      <p:sp>
        <p:nvSpPr>
          <p:cNvPr id="5" name="Slide Number Placeholder 5"/>
          <p:cNvSpPr>
            <a:spLocks noGrp="1"/>
          </p:cNvSpPr>
          <p:nvPr>
            <p:ph type="sldNum" sz="quarter" idx="12"/>
          </p:nvPr>
        </p:nvSpPr>
        <p:spPr/>
        <p:txBody>
          <a:bodyPr/>
          <a:lstStyle>
            <a:lvl1pPr>
              <a:defRPr/>
            </a:lvl1pPr>
          </a:lstStyle>
          <a:p>
            <a:fld id="{62722DA1-446F-48FF-9C55-EB70877BC287}" type="slidenum">
              <a:rPr lang="en-GB" altLang="en-US"/>
              <a:pPr/>
              <a:t>‹#›</a:t>
            </a:fld>
            <a:endParaRPr lang="en-GB" altLang="en-US"/>
          </a:p>
        </p:txBody>
      </p:sp>
    </p:spTree>
    <p:extLst>
      <p:ext uri="{BB962C8B-B14F-4D97-AF65-F5344CB8AC3E}">
        <p14:creationId xmlns:p14="http://schemas.microsoft.com/office/powerpoint/2010/main" val="3433331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Jisc Sl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5"/>
                </a:solidFill>
              </a:defRPr>
            </a:lvl1pPr>
          </a:lstStyle>
          <a:p>
            <a:r>
              <a:rPr lang="en-GB" dirty="0"/>
              <a:t>Click to edit slide title</a:t>
            </a:r>
          </a:p>
        </p:txBody>
      </p:sp>
      <p:sp>
        <p:nvSpPr>
          <p:cNvPr id="3" name="Content Placeholder 2"/>
          <p:cNvSpPr>
            <a:spLocks noGrp="1"/>
          </p:cNvSpPr>
          <p:nvPr>
            <p:ph sz="half" idx="1" hasCustomPrompt="1"/>
          </p:nvPr>
        </p:nvSpPr>
        <p:spPr>
          <a:xfrm>
            <a:off x="234000" y="900113"/>
            <a:ext cx="4140000" cy="3870000"/>
          </a:xfrm>
        </p:spPr>
        <p:txBody>
          <a:bodyPr/>
          <a:lstStyle>
            <a:lvl1pPr>
              <a:defRPr sz="2800">
                <a:solidFill>
                  <a:srgbClr val="2C3841"/>
                </a:solidFill>
              </a:defRPr>
            </a:lvl1pPr>
            <a:lvl2pPr>
              <a:defRPr sz="2800">
                <a:solidFill>
                  <a:srgbClr val="2C3841"/>
                </a:solidFill>
              </a:defRPr>
            </a:lvl2pPr>
            <a:lvl3pPr>
              <a:defRPr sz="2400">
                <a:solidFill>
                  <a:srgbClr val="2C3841"/>
                </a:solidFill>
              </a:defRPr>
            </a:lvl3pPr>
            <a:lvl4pPr>
              <a:defRPr sz="2400">
                <a:solidFill>
                  <a:srgbClr val="2C3841"/>
                </a:solidFill>
              </a:defRPr>
            </a:lvl4pPr>
            <a:lvl5pPr>
              <a:defRPr sz="2400">
                <a:solidFill>
                  <a:srgbClr val="2C3841"/>
                </a:solidFill>
              </a:defRPr>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4770001" y="900113"/>
            <a:ext cx="4140000" cy="3870000"/>
          </a:xfrm>
        </p:spPr>
        <p:txBody>
          <a:bodyPr/>
          <a:lstStyle>
            <a:lvl1pPr>
              <a:defRPr sz="28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GB" dirty="0"/>
              <a:t>Click to edit slide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Building digital capability</a:t>
            </a:r>
          </a:p>
        </p:txBody>
      </p:sp>
      <p:sp>
        <p:nvSpPr>
          <p:cNvPr id="7" name="Slide Number Placeholder 6"/>
          <p:cNvSpPr>
            <a:spLocks noGrp="1"/>
          </p:cNvSpPr>
          <p:nvPr>
            <p:ph type="sldNum" sz="quarter" idx="12"/>
          </p:nvPr>
        </p:nvSpPr>
        <p:spPr/>
        <p:txBody>
          <a:bodyPr/>
          <a:lstStyle/>
          <a:p>
            <a:fld id="{F0A55F06-C352-544E-8237-6F33909C7E7A}" type="slidenum">
              <a:rPr lang="en-GB" smtClean="0"/>
              <a:pPr/>
              <a:t>‹#›</a:t>
            </a:fld>
            <a:endParaRPr lang="en-GB"/>
          </a:p>
        </p:txBody>
      </p:sp>
      <p:cxnSp>
        <p:nvCxnSpPr>
          <p:cNvPr id="8" name="Straight Connector 7"/>
          <p:cNvCxnSpPr/>
          <p:nvPr userDrawn="1"/>
        </p:nvCxnSpPr>
        <p:spPr bwMode="auto">
          <a:xfrm>
            <a:off x="234000" y="4896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cxnSp>
        <p:nvCxnSpPr>
          <p:cNvPr id="10" name="Straight Connector 9"/>
          <p:cNvCxnSpPr/>
          <p:nvPr userDrawn="1"/>
        </p:nvCxnSpPr>
        <p:spPr bwMode="auto">
          <a:xfrm>
            <a:off x="234001" y="522000"/>
            <a:ext cx="8676000" cy="0"/>
          </a:xfrm>
          <a:prstGeom prst="line">
            <a:avLst/>
          </a:prstGeom>
          <a:solidFill>
            <a:srgbClr val="FFFFFF"/>
          </a:solidFill>
          <a:ln w="6350" cap="flat" cmpd="sng" algn="ctr">
            <a:solidFill>
              <a:srgbClr val="2C3841"/>
            </a:solidFill>
            <a:prstDash val="solid"/>
            <a:round/>
            <a:headEnd type="none" w="med" len="med"/>
            <a:tailEnd type="none" w="med" len="med"/>
          </a:ln>
          <a:effectLst/>
        </p:spPr>
      </p:cxnSp>
      <p:pic>
        <p:nvPicPr>
          <p:cNvPr id="11" name="Picture 10" descr="2013_Jisc_Logo_RGB300(19.5m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4000" y="0"/>
            <a:ext cx="701040" cy="408432"/>
          </a:xfrm>
          <a:prstGeom prst="rect">
            <a:avLst/>
          </a:prstGeom>
        </p:spPr>
      </p:pic>
    </p:spTree>
    <p:extLst>
      <p:ext uri="{BB962C8B-B14F-4D97-AF65-F5344CB8AC3E}">
        <p14:creationId xmlns:p14="http://schemas.microsoft.com/office/powerpoint/2010/main" val="109640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Jisc Main Content Slide (Blank + Title)">
    <p:spTree>
      <p:nvGrpSpPr>
        <p:cNvPr id="1" name=""/>
        <p:cNvGrpSpPr/>
        <p:nvPr/>
      </p:nvGrpSpPr>
      <p:grpSpPr>
        <a:xfrm>
          <a:off x="0" y="0"/>
          <a:ext cx="0" cy="0"/>
          <a:chOff x="0" y="0"/>
          <a:chExt cx="0" cy="0"/>
        </a:xfrm>
      </p:grpSpPr>
      <p:sp>
        <p:nvSpPr>
          <p:cNvPr id="2" name="Title 1"/>
          <p:cNvSpPr>
            <a:spLocks noGrp="1"/>
          </p:cNvSpPr>
          <p:nvPr>
            <p:ph type="title"/>
          </p:nvPr>
        </p:nvSpPr>
        <p:spPr>
          <a:xfrm>
            <a:off x="180255" y="180308"/>
            <a:ext cx="8785070" cy="357451"/>
          </a:xfrm>
        </p:spPr>
        <p:txBody>
          <a:bodyPr/>
          <a:lstStyle/>
          <a:p>
            <a:r>
              <a:rPr lang="en-GB" dirty="0"/>
              <a:t>Click to edit Master title style</a:t>
            </a:r>
          </a:p>
        </p:txBody>
      </p:sp>
    </p:spTree>
    <p:extLst>
      <p:ext uri="{BB962C8B-B14F-4D97-AF65-F5344CB8AC3E}">
        <p14:creationId xmlns:p14="http://schemas.microsoft.com/office/powerpoint/2010/main" val="1940741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Jisc Address">
    <p:spTree>
      <p:nvGrpSpPr>
        <p:cNvPr id="1" name=""/>
        <p:cNvGrpSpPr/>
        <p:nvPr/>
      </p:nvGrpSpPr>
      <p:grpSpPr>
        <a:xfrm>
          <a:off x="0" y="0"/>
          <a:ext cx="0" cy="0"/>
          <a:chOff x="0" y="0"/>
          <a:chExt cx="0" cy="0"/>
        </a:xfrm>
      </p:grpSpPr>
      <p:pic>
        <p:nvPicPr>
          <p:cNvPr id="6" name="Picture 11" descr="shutterstock_129615650_handphone(tomedit3).jpg"/>
          <p:cNvPicPr>
            <a:picLocks noChangeAspect="1"/>
          </p:cNvPicPr>
          <p:nvPr/>
        </p:nvPicPr>
        <p:blipFill>
          <a:blip r:embed="rId2" cstate="email">
            <a:extLst>
              <a:ext uri="{28A0092B-C50C-407E-A947-70E740481C1C}">
                <a14:useLocalDpi xmlns:a14="http://schemas.microsoft.com/office/drawing/2010/main"/>
              </a:ext>
            </a:extLst>
          </a:blip>
          <a:srcRect t="-2"/>
          <a:stretch>
            <a:fillRect/>
          </a:stretch>
        </p:blipFill>
        <p:spPr bwMode="auto">
          <a:xfrm>
            <a:off x="4572000" y="898525"/>
            <a:ext cx="4349750" cy="4244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15"/>
          <p:cNvCxnSpPr>
            <a:cxnSpLocks noChangeShapeType="1"/>
          </p:cNvCxnSpPr>
          <p:nvPr/>
        </p:nvCxnSpPr>
        <p:spPr bwMode="auto">
          <a:xfrm>
            <a:off x="215900" y="2249488"/>
            <a:ext cx="4608513" cy="0"/>
          </a:xfrm>
          <a:prstGeom prst="line">
            <a:avLst/>
          </a:prstGeom>
          <a:noFill/>
          <a:ln w="6350">
            <a:solidFill>
              <a:srgbClr val="2C3841"/>
            </a:solidFill>
            <a:round/>
            <a:headEnd/>
            <a:tailEnd/>
          </a:ln>
          <a:extLst>
            <a:ext uri="{909E8E84-426E-40dd-AFC4-6F175D3DCCD1}">
              <a14:hiddenFill xmlns="" xmlns:a14="http://schemas.microsoft.com/office/drawing/2010/main">
                <a:noFill/>
              </a14:hiddenFill>
            </a:ext>
          </a:extLst>
        </p:spPr>
      </p:cxnSp>
      <p:cxnSp>
        <p:nvCxnSpPr>
          <p:cNvPr id="14" name="Straight Connector 19"/>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p:txBody>
          <a:bodyPr/>
          <a:lstStyle/>
          <a:p>
            <a:r>
              <a:rPr lang="en-GB" noProof="0" dirty="0"/>
              <a:t>Click to edit Master title style</a:t>
            </a:r>
          </a:p>
        </p:txBody>
      </p:sp>
      <p:sp>
        <p:nvSpPr>
          <p:cNvPr id="15" name="Text Placeholder 13"/>
          <p:cNvSpPr>
            <a:spLocks noGrp="1"/>
          </p:cNvSpPr>
          <p:nvPr>
            <p:ph type="body" sz="quarter" idx="15"/>
          </p:nvPr>
        </p:nvSpPr>
        <p:spPr>
          <a:xfrm>
            <a:off x="215901" y="879475"/>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6" name="Text Placeholder 13"/>
          <p:cNvSpPr>
            <a:spLocks noGrp="1"/>
          </p:cNvSpPr>
          <p:nvPr>
            <p:ph type="body" sz="quarter" idx="16"/>
          </p:nvPr>
        </p:nvSpPr>
        <p:spPr>
          <a:xfrm>
            <a:off x="215901" y="1190992"/>
            <a:ext cx="4103687" cy="249299"/>
          </a:xfrm>
          <a:prstGeom prst="rect">
            <a:avLst/>
          </a:prstGeom>
          <a:noFill/>
        </p:spPr>
        <p:txBody>
          <a:bodyPr>
            <a:noAutofit/>
          </a:bodyPr>
          <a:lstStyle>
            <a:lvl1pPr marL="0" indent="0">
              <a:buNone/>
              <a:defRPr sz="1800" b="0" baseline="0"/>
            </a:lvl1pPr>
          </a:lstStyle>
          <a:p>
            <a:pPr lvl="0"/>
            <a:r>
              <a:rPr lang="en-US" noProof="0"/>
              <a:t>Click to edit Master text styles</a:t>
            </a:r>
          </a:p>
        </p:txBody>
      </p:sp>
      <p:sp>
        <p:nvSpPr>
          <p:cNvPr id="17" name="Text Placeholder 13"/>
          <p:cNvSpPr>
            <a:spLocks noGrp="1"/>
          </p:cNvSpPr>
          <p:nvPr>
            <p:ph type="body" sz="quarter" idx="17"/>
          </p:nvPr>
        </p:nvSpPr>
        <p:spPr>
          <a:xfrm>
            <a:off x="215901" y="1805567"/>
            <a:ext cx="4103687" cy="249299"/>
          </a:xfrm>
          <a:prstGeom prst="rect">
            <a:avLst/>
          </a:prstGeom>
          <a:noFill/>
        </p:spPr>
        <p:txBody>
          <a:bodyPr>
            <a:noAutofit/>
          </a:bodyPr>
          <a:lstStyle>
            <a:lvl1pPr marL="0" indent="0">
              <a:buNone/>
              <a:defRPr sz="1800" b="1" baseline="0">
                <a:solidFill>
                  <a:schemeClr val="accent1"/>
                </a:solidFill>
              </a:defRPr>
            </a:lvl1pPr>
          </a:lstStyle>
          <a:p>
            <a:pPr lvl="0"/>
            <a:r>
              <a:rPr lang="en-US" noProof="0"/>
              <a:t>Click to edit Master text styles</a:t>
            </a:r>
          </a:p>
        </p:txBody>
      </p:sp>
      <p:sp>
        <p:nvSpPr>
          <p:cNvPr id="18" name="Date Placeholder 2"/>
          <p:cNvSpPr>
            <a:spLocks noGrp="1"/>
          </p:cNvSpPr>
          <p:nvPr>
            <p:ph type="dt" sz="half" idx="18"/>
          </p:nvPr>
        </p:nvSpPr>
        <p:spPr/>
        <p:txBody>
          <a:bodyPr/>
          <a:lstStyle>
            <a:lvl1pPr>
              <a:defRPr/>
            </a:lvl1pPr>
          </a:lstStyle>
          <a:p>
            <a:endParaRPr lang="en-GB" altLang="en-US"/>
          </a:p>
        </p:txBody>
      </p:sp>
      <p:sp>
        <p:nvSpPr>
          <p:cNvPr id="19" name="Footer Placeholder 3"/>
          <p:cNvSpPr>
            <a:spLocks noGrp="1"/>
          </p:cNvSpPr>
          <p:nvPr>
            <p:ph type="ftr" sz="quarter" idx="19"/>
          </p:nvPr>
        </p:nvSpPr>
        <p:spPr/>
        <p:txBody>
          <a:bodyPr/>
          <a:lstStyle>
            <a:lvl1pPr>
              <a:defRPr/>
            </a:lvl1pPr>
          </a:lstStyle>
          <a:p>
            <a:pPr>
              <a:defRPr/>
            </a:pPr>
            <a:r>
              <a:rPr lang="en-GB"/>
              <a:t>Building digital capability</a:t>
            </a:r>
            <a:endParaRPr lang="en-GB" dirty="0"/>
          </a:p>
        </p:txBody>
      </p:sp>
      <p:sp>
        <p:nvSpPr>
          <p:cNvPr id="20" name="Slide Number Placeholder 4"/>
          <p:cNvSpPr>
            <a:spLocks noGrp="1"/>
          </p:cNvSpPr>
          <p:nvPr>
            <p:ph type="sldNum" sz="quarter" idx="20"/>
          </p:nvPr>
        </p:nvSpPr>
        <p:spPr/>
        <p:txBody>
          <a:bodyPr/>
          <a:lstStyle>
            <a:lvl1pPr>
              <a:defRPr/>
            </a:lvl1pPr>
          </a:lstStyle>
          <a:p>
            <a:fld id="{A92533E1-DAA6-4613-9032-FF00402196B5}" type="slidenum">
              <a:rPr lang="en-GB" altLang="en-US"/>
              <a:pPr/>
              <a:t>‹#›</a:t>
            </a:fld>
            <a:endParaRPr lang="en-GB" altLang="en-US"/>
          </a:p>
        </p:txBody>
      </p:sp>
    </p:spTree>
    <p:extLst>
      <p:ext uri="{BB962C8B-B14F-4D97-AF65-F5344CB8AC3E}">
        <p14:creationId xmlns:p14="http://schemas.microsoft.com/office/powerpoint/2010/main" val="401109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atin typeface="+mn-lt"/>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latin typeface="+mn-lt"/>
              </a:defRPr>
            </a:lvl1pPr>
          </a:lstStyle>
          <a:p>
            <a:fld id="{0BD7AF65-ABD8-9745-9161-1D3466EAFE0E}" type="slidenum">
              <a:rPr lang="en-GB" smtClean="0"/>
              <a:pPr/>
              <a:t>‹#›</a:t>
            </a:fld>
            <a:endParaRPr lang="en-GB" dirty="0"/>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188433316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OW CONTENT ONLY SLID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358775" y="1047262"/>
            <a:ext cx="6518276" cy="3013858"/>
          </a:xfrm>
          <a:prstGeom prst="rect">
            <a:avLst/>
          </a:prstGeom>
        </p:spPr>
        <p:txBody>
          <a:bodyPr lIns="0" tIns="0" rIns="0" bIns="0"/>
          <a:lstStyle>
            <a:lvl1pPr marL="177800" indent="-177800" defTabSz="270000">
              <a:lnSpc>
                <a:spcPct val="100000"/>
              </a:lnSpc>
              <a:tabLst/>
              <a:defRPr sz="2000" b="0" i="0">
                <a:solidFill>
                  <a:schemeClr val="tx1"/>
                </a:solidFill>
                <a:latin typeface="+mn-lt"/>
                <a:ea typeface="Roboto Light" panose="02000000000000000000" pitchFamily="2" charset="0"/>
              </a:defRPr>
            </a:lvl1pPr>
            <a:lvl2pPr marL="266700" indent="-176213" defTabSz="270000">
              <a:lnSpc>
                <a:spcPct val="100000"/>
              </a:lnSpc>
              <a:tabLst/>
              <a:defRPr sz="2000" b="0" i="0">
                <a:solidFill>
                  <a:schemeClr val="tx1"/>
                </a:solidFill>
                <a:latin typeface="+mn-lt"/>
                <a:ea typeface="Roboto Light" panose="02000000000000000000" pitchFamily="2" charset="0"/>
              </a:defRPr>
            </a:lvl2pPr>
            <a:lvl3pPr marL="360363" indent="-179388" defTabSz="270000">
              <a:lnSpc>
                <a:spcPct val="100000"/>
              </a:lnSpc>
              <a:tabLst/>
              <a:defRPr sz="2000" b="0" i="0">
                <a:solidFill>
                  <a:schemeClr val="tx1"/>
                </a:solidFill>
                <a:latin typeface="+mn-lt"/>
                <a:ea typeface="Roboto Light" panose="02000000000000000000" pitchFamily="2" charset="0"/>
              </a:defRPr>
            </a:lvl3pPr>
            <a:lvl4pPr marL="446088" indent="-179388" defTabSz="270000">
              <a:lnSpc>
                <a:spcPct val="100000"/>
              </a:lnSpc>
              <a:tabLst/>
              <a:defRPr sz="2000" b="0" i="0">
                <a:solidFill>
                  <a:schemeClr val="tx1"/>
                </a:solidFill>
                <a:latin typeface="+mn-lt"/>
                <a:ea typeface="Roboto Light" panose="02000000000000000000" pitchFamily="2" charset="0"/>
              </a:defRPr>
            </a:lvl4pPr>
            <a:lvl5pPr marL="539750" indent="-182563" defTabSz="270000">
              <a:lnSpc>
                <a:spcPct val="100000"/>
              </a:lnSpc>
              <a:tabLst/>
              <a:defRPr sz="2000" b="0" i="0">
                <a:solidFill>
                  <a:schemeClr val="tx1"/>
                </a:solidFill>
                <a:latin typeface="+mn-lt"/>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dirty="0"/>
              <a:t>Page title</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cs typeface="+mn-cs"/>
              </a:rPr>
              <a:t>Building digital capability</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3598715087"/>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lvl1pPr>
              <a:defRPr>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panose="020B0604020202020204"/>
                <a:cs typeface="+mn-cs"/>
              </a:rPr>
              <a:t>Building digital capability</a:t>
            </a:r>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313267692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No 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altLang="en-US" sz="13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panose="020B0604020202020204"/>
                <a:cs typeface="+mn-cs"/>
              </a:rPr>
              <a:t>Building digital capability</a:t>
            </a:r>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2722DA1-446F-48FF-9C55-EB70877BC287}" type="slidenum">
              <a:rPr kumimoji="0" lang="en-GB" altLang="en-US" sz="800" b="0" i="0" u="none" strike="noStrike" kern="1200" cap="none" spc="0" normalizeH="0" baseline="0" noProof="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GB" altLang="en-US" sz="800" b="0" i="0" u="none" strike="noStrike" kern="1200" cap="none" spc="0" normalizeH="0" baseline="0" noProof="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3654491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dirty="0"/>
              <a:t>Page title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358776" y="1429556"/>
            <a:ext cx="3959998" cy="3013858"/>
          </a:xfrm>
          <a:prstGeom prst="rect">
            <a:avLst/>
          </a:prstGeom>
        </p:spPr>
        <p:txBody>
          <a:bodyPr lIns="0" tIns="0" rIns="0" bIns="0"/>
          <a:lstStyle>
            <a:lvl1pPr marL="90488" indent="-90488" defTabSz="270000">
              <a:lnSpc>
                <a:spcPct val="100000"/>
              </a:lnSpc>
              <a:tabLst/>
              <a:defRPr sz="1400" b="0" i="0">
                <a:solidFill>
                  <a:schemeClr val="bg1"/>
                </a:solidFill>
                <a:latin typeface="+mn-lt"/>
                <a:ea typeface="Roboto Light" panose="02000000000000000000" pitchFamily="2" charset="0"/>
              </a:defRPr>
            </a:lvl1pPr>
            <a:lvl2pPr marL="180975" indent="-90488" defTabSz="270000">
              <a:lnSpc>
                <a:spcPct val="100000"/>
              </a:lnSpc>
              <a:tabLst/>
              <a:defRPr sz="1400" b="0" i="0">
                <a:solidFill>
                  <a:schemeClr val="bg1"/>
                </a:solidFill>
                <a:latin typeface="+mn-lt"/>
                <a:ea typeface="Roboto Light" panose="02000000000000000000" pitchFamily="2" charset="0"/>
              </a:defRPr>
            </a:lvl2pPr>
            <a:lvl3pPr marL="266700" indent="-85725" defTabSz="270000">
              <a:lnSpc>
                <a:spcPct val="100000"/>
              </a:lnSpc>
              <a:tabLst/>
              <a:defRPr sz="1400" b="0" i="0">
                <a:solidFill>
                  <a:schemeClr val="bg1"/>
                </a:solidFill>
                <a:latin typeface="+mn-lt"/>
                <a:ea typeface="Roboto Light" panose="02000000000000000000" pitchFamily="2" charset="0"/>
              </a:defRPr>
            </a:lvl3pPr>
            <a:lvl4pPr marL="357188" indent="-90488" defTabSz="270000">
              <a:lnSpc>
                <a:spcPct val="100000"/>
              </a:lnSpc>
              <a:tabLst/>
              <a:defRPr sz="1400" b="0" i="0">
                <a:solidFill>
                  <a:schemeClr val="bg1"/>
                </a:solidFill>
                <a:latin typeface="+mn-lt"/>
                <a:ea typeface="Roboto Light" panose="02000000000000000000" pitchFamily="2" charset="0"/>
              </a:defRPr>
            </a:lvl4pPr>
            <a:lvl5pPr marL="447675" indent="-90488" defTabSz="270000">
              <a:lnSpc>
                <a:spcPct val="100000"/>
              </a:lnSpc>
              <a:tabLst/>
              <a:defRPr sz="1400" b="0" i="0">
                <a:solidFill>
                  <a:schemeClr val="bg1"/>
                </a:solidFill>
                <a:latin typeface="+mn-lt"/>
                <a:ea typeface="Roboto Light" panose="02000000000000000000" pitchFamily="2" charset="0"/>
              </a:defRPr>
            </a:lvl5pPr>
          </a:lstStyle>
          <a:p>
            <a:pPr lvl="0"/>
            <a:r>
              <a:rPr lang="en-US" dirty="0"/>
              <a:t>Main content area</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lvl1pPr>
              <a:defRPr>
                <a:latin typeface="+mn-l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err="1"/>
              <a:t>Subheader</a:t>
            </a:r>
            <a:endParaRPr lang="en-US" dirty="0"/>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dirty="0"/>
              <a:t>Insert image / infographic</a:t>
            </a:r>
          </a:p>
        </p:txBody>
      </p:sp>
      <p:sp>
        <p:nvSpPr>
          <p:cNvPr id="9" name="Footer Placeholder 4">
            <a:extLst>
              <a:ext uri="{FF2B5EF4-FFF2-40B4-BE49-F238E27FC236}">
                <a16:creationId xmlns:a16="http://schemas.microsoft.com/office/drawing/2014/main" id="{CE613302-5302-4CD4-8960-734F1E8C104C}"/>
              </a:ext>
            </a:extLst>
          </p:cNvPr>
          <p:cNvSpPr>
            <a:spLocks noGrp="1"/>
          </p:cNvSpPr>
          <p:nvPr>
            <p:ph type="ftr" sz="quarter" idx="3"/>
          </p:nvPr>
        </p:nvSpPr>
        <p:spPr>
          <a:xfrm>
            <a:off x="617417"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rial" panose="020B0604020202020204"/>
                <a:cs typeface="+mn-cs"/>
              </a:rPr>
              <a:t>Building digital capability</a:t>
            </a:r>
            <a:endParaRPr kumimoji="0" lang="en-GB" sz="800" b="0" i="0" u="none" strike="noStrike" kern="1200" cap="none" spc="0" normalizeH="0" baseline="0" noProof="0" dirty="0">
              <a:ln>
                <a:noFill/>
              </a:ln>
              <a:solidFill>
                <a:prstClr val="white"/>
              </a:solidFill>
              <a:effectLst/>
              <a:uLnTx/>
              <a:uFillTx/>
              <a:latin typeface="Arial" panose="020B0604020202020204"/>
              <a:cs typeface="+mn-cs"/>
            </a:endParaRPr>
          </a:p>
        </p:txBody>
      </p:sp>
    </p:spTree>
    <p:extLst>
      <p:ext uri="{BB962C8B-B14F-4D97-AF65-F5344CB8AC3E}">
        <p14:creationId xmlns:p14="http://schemas.microsoft.com/office/powerpoint/2010/main" val="207177441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latin typeface="+mn-lt"/>
                <a:ea typeface="Roboto Light" panose="02000000000000000000" pitchFamily="2" charset="0"/>
              </a:defRPr>
            </a:lvl1pPr>
            <a:lvl2pPr marL="270272" indent="-130969" defTabSz="270000">
              <a:lnSpc>
                <a:spcPct val="100000"/>
              </a:lnSpc>
              <a:tabLst/>
              <a:defRPr sz="1200" b="0" i="0">
                <a:latin typeface="+mn-lt"/>
                <a:ea typeface="Roboto Light" panose="02000000000000000000" pitchFamily="2" charset="0"/>
              </a:defRPr>
            </a:lvl2pPr>
            <a:lvl3pPr marL="402431" indent="-132160" defTabSz="270000">
              <a:lnSpc>
                <a:spcPct val="100000"/>
              </a:lnSpc>
              <a:tabLst/>
              <a:defRPr sz="1200" b="0" i="0">
                <a:latin typeface="+mn-lt"/>
                <a:ea typeface="Roboto Light" panose="02000000000000000000" pitchFamily="2" charset="0"/>
              </a:defRPr>
            </a:lvl3pPr>
            <a:lvl4pPr marL="533400" indent="-130969" defTabSz="270000">
              <a:lnSpc>
                <a:spcPct val="100000"/>
              </a:lnSpc>
              <a:tabLst/>
              <a:defRPr sz="1200" b="0" i="0">
                <a:latin typeface="+mn-lt"/>
                <a:ea typeface="Roboto Light" panose="02000000000000000000" pitchFamily="2" charset="0"/>
              </a:defRPr>
            </a:lvl4pPr>
            <a:lvl5pPr marL="672704" indent="-139304" defTabSz="270000">
              <a:lnSpc>
                <a:spcPct val="100000"/>
              </a:lnSpc>
              <a:tabLst/>
              <a:defRPr sz="1200" b="0" i="0">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208095991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INGLE COLUMN">
  <p:cSld name="1_SINGLE COLUMN">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58774" y="339725"/>
            <a:ext cx="6518277" cy="34157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
          <p:cNvSpPr txBox="1">
            <a:spLocks noGrp="1"/>
          </p:cNvSpPr>
          <p:nvPr>
            <p:ph type="body" idx="1"/>
          </p:nvPr>
        </p:nvSpPr>
        <p:spPr>
          <a:xfrm>
            <a:off x="358774" y="1047262"/>
            <a:ext cx="6518277" cy="255741"/>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1"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6pPr>
            <a:lvl7pPr marL="3200400" marR="0" lvl="6"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7pPr>
            <a:lvl8pPr marL="3657600" marR="0" lvl="7"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8pPr>
            <a:lvl9pPr marL="4114800" marR="0" lvl="8" indent="-228600" algn="l" rtl="0">
              <a:lnSpc>
                <a:spcPct val="90000"/>
              </a:lnSpc>
              <a:spcBef>
                <a:spcPts val="375"/>
              </a:spcBef>
              <a:spcAft>
                <a:spcPts val="0"/>
              </a:spcAft>
              <a:buClr>
                <a:schemeClr val="dk1"/>
              </a:buClr>
              <a:buSzPts val="1200"/>
              <a:buFont typeface="Arial"/>
              <a:buNone/>
              <a:defRPr sz="1200" b="1"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body" idx="2"/>
          </p:nvPr>
        </p:nvSpPr>
        <p:spPr>
          <a:xfrm>
            <a:off x="358775" y="1429556"/>
            <a:ext cx="6518276" cy="3013858"/>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7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ftr" idx="11"/>
          </p:nvPr>
        </p:nvSpPr>
        <p:spPr>
          <a:xfrm>
            <a:off x="828430" y="4623775"/>
            <a:ext cx="3641970" cy="360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Building digital capability</a:t>
            </a:r>
            <a:endParaRPr/>
          </a:p>
        </p:txBody>
      </p:sp>
      <p:sp>
        <p:nvSpPr>
          <p:cNvPr id="33" name="Google Shape;33;p5"/>
          <p:cNvSpPr txBox="1">
            <a:spLocks noGrp="1"/>
          </p:cNvSpPr>
          <p:nvPr>
            <p:ph type="sldNum" idx="12"/>
          </p:nvPr>
        </p:nvSpPr>
        <p:spPr>
          <a:xfrm>
            <a:off x="358775" y="4623776"/>
            <a:ext cx="198109" cy="360000"/>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37492077"/>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F17 Main Slide - Bullets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endParaRPr lang="en-GB" noProof="0" dirty="0"/>
          </a:p>
        </p:txBody>
      </p:sp>
      <p:sp>
        <p:nvSpPr>
          <p:cNvPr id="7" name="Content Placeholder 6"/>
          <p:cNvSpPr>
            <a:spLocks noGrp="1"/>
          </p:cNvSpPr>
          <p:nvPr>
            <p:ph sz="quarter" idx="13"/>
          </p:nvPr>
        </p:nvSpPr>
        <p:spPr>
          <a:xfrm>
            <a:off x="215900" y="720000"/>
            <a:ext cx="4103687" cy="3852865"/>
          </a:xfrm>
        </p:spPr>
        <p:txBody>
          <a:bodyPr lIns="0" tIns="0" rIns="0" bIns="0">
            <a:noAutofit/>
          </a:bodyPr>
          <a:lstStyle>
            <a:lvl1pPr>
              <a:defRPr sz="2400"/>
            </a:lvl1pPr>
            <a:lvl2pPr>
              <a:defRPr sz="2400"/>
            </a:lvl2pPr>
            <a:lvl3pPr>
              <a:defRPr sz="2400"/>
            </a:lvl3pPr>
            <a:lvl4pPr>
              <a:defRPr sz="2400"/>
            </a:lvl4pPr>
            <a:lvl5pPr>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Content Placeholder 6"/>
          <p:cNvSpPr>
            <a:spLocks noGrp="1"/>
          </p:cNvSpPr>
          <p:nvPr>
            <p:ph sz="quarter" idx="14"/>
          </p:nvPr>
        </p:nvSpPr>
        <p:spPr>
          <a:xfrm>
            <a:off x="4824414" y="720000"/>
            <a:ext cx="4103686" cy="3852864"/>
          </a:xfrm>
        </p:spPr>
        <p:txBody>
          <a:bodyPr lIns="0" tIns="0" rIns="0" bIns="0">
            <a:noAutofit/>
          </a:bodyPr>
          <a:lstStyle>
            <a:lvl1pPr>
              <a:defRPr sz="2400"/>
            </a:lvl1pPr>
            <a:lvl2pPr>
              <a:defRPr sz="2400"/>
            </a:lvl2pPr>
            <a:lvl3pPr>
              <a:defRPr sz="2400"/>
            </a:lvl3pPr>
            <a:lvl4pPr>
              <a:defRPr sz="2400"/>
            </a:lvl4pPr>
            <a:lvl5pPr>
              <a:defRPr sz="240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Date Placeholder 2"/>
          <p:cNvSpPr>
            <a:spLocks noGrp="1"/>
          </p:cNvSpPr>
          <p:nvPr>
            <p:ph type="dt" sz="half" idx="15"/>
          </p:nvPr>
        </p:nvSpPr>
        <p:spPr/>
        <p:txBody>
          <a:bodyPr/>
          <a:lstStyle>
            <a:lvl1pPr>
              <a:defRPr>
                <a:solidFill>
                  <a:schemeClr val="tx1"/>
                </a:solidFill>
              </a:defRPr>
            </a:lvl1pPr>
          </a:lstStyle>
          <a:p>
            <a:endParaRPr lang="en-GB" dirty="0">
              <a:solidFill>
                <a:srgbClr val="2C3841"/>
              </a:solidFill>
            </a:endParaRPr>
          </a:p>
        </p:txBody>
      </p:sp>
      <p:sp>
        <p:nvSpPr>
          <p:cNvPr id="4" name="Footer Placeholder 3"/>
          <p:cNvSpPr>
            <a:spLocks noGrp="1"/>
          </p:cNvSpPr>
          <p:nvPr>
            <p:ph type="ftr" sz="quarter" idx="16"/>
          </p:nvPr>
        </p:nvSpPr>
        <p:spPr/>
        <p:txBody>
          <a:bodyPr/>
          <a:lstStyle>
            <a:lvl1pPr>
              <a:defRPr>
                <a:solidFill>
                  <a:schemeClr val="tx1"/>
                </a:solidFill>
              </a:defRPr>
            </a:lvl1pPr>
          </a:lstStyle>
          <a:p>
            <a:r>
              <a:rPr lang="en-GB">
                <a:solidFill>
                  <a:srgbClr val="2C3841"/>
                </a:solidFill>
              </a:rPr>
              <a:t>Building digital capability</a:t>
            </a:r>
            <a:endParaRPr lang="en-GB" dirty="0">
              <a:solidFill>
                <a:srgbClr val="2C3841"/>
              </a:solidFill>
            </a:endParaRPr>
          </a:p>
        </p:txBody>
      </p:sp>
      <p:sp>
        <p:nvSpPr>
          <p:cNvPr id="5" name="Slide Number Placeholder 4"/>
          <p:cNvSpPr>
            <a:spLocks noGrp="1"/>
          </p:cNvSpPr>
          <p:nvPr>
            <p:ph type="sldNum" sz="quarter" idx="17"/>
          </p:nvPr>
        </p:nvSpPr>
        <p:spPr/>
        <p:txBody>
          <a:bodyPr/>
          <a:lstStyle>
            <a:lvl1pPr>
              <a:defRPr>
                <a:solidFill>
                  <a:schemeClr val="tx1"/>
                </a:solidFill>
              </a:defRPr>
            </a:lvl1pPr>
          </a:lstStyle>
          <a:p>
            <a:fld id="{BC1903E8-1638-4376-A5CE-0131C1204B53}" type="slidenum">
              <a:rPr lang="en-GB" smtClean="0">
                <a:solidFill>
                  <a:srgbClr val="2C3841"/>
                </a:solidFill>
              </a:rPr>
              <a:pPr/>
              <a:t>‹#›</a:t>
            </a:fld>
            <a:endParaRPr lang="en-GB" dirty="0">
              <a:solidFill>
                <a:srgbClr val="2C3841"/>
              </a:solidFill>
            </a:endParaRPr>
          </a:p>
        </p:txBody>
      </p:sp>
    </p:spTree>
    <p:extLst>
      <p:ext uri="{BB962C8B-B14F-4D97-AF65-F5344CB8AC3E}">
        <p14:creationId xmlns:p14="http://schemas.microsoft.com/office/powerpoint/2010/main" val="118926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346062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1426454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270272" indent="-130969" defTabSz="270000">
              <a:lnSpc>
                <a:spcPct val="100000"/>
              </a:lnSpc>
              <a:tabLst/>
              <a:defRPr sz="1200" b="0" i="0">
                <a:solidFill>
                  <a:schemeClr val="bg1"/>
                </a:solidFill>
                <a:latin typeface="+mn-lt"/>
                <a:ea typeface="Roboto Light" panose="02000000000000000000" pitchFamily="2" charset="0"/>
              </a:defRPr>
            </a:lvl2pPr>
            <a:lvl3pPr marL="402431" indent="-132160" defTabSz="270000">
              <a:lnSpc>
                <a:spcPct val="100000"/>
              </a:lnSpc>
              <a:tabLst/>
              <a:defRPr sz="1200" b="0" i="0">
                <a:solidFill>
                  <a:schemeClr val="bg1"/>
                </a:solidFill>
                <a:latin typeface="+mn-lt"/>
                <a:ea typeface="Roboto Light" panose="02000000000000000000" pitchFamily="2" charset="0"/>
              </a:defRPr>
            </a:lvl3pPr>
            <a:lvl4pPr marL="533400" indent="-130969" defTabSz="270000">
              <a:lnSpc>
                <a:spcPct val="100000"/>
              </a:lnSpc>
              <a:tabLst/>
              <a:defRPr sz="1200" b="0" i="0">
                <a:solidFill>
                  <a:schemeClr val="bg1"/>
                </a:solidFill>
                <a:latin typeface="+mn-lt"/>
                <a:ea typeface="Roboto Light" panose="02000000000000000000" pitchFamily="2" charset="0"/>
              </a:defRPr>
            </a:lvl4pPr>
            <a:lvl5pPr marL="672704" indent="-139304" defTabSz="270000">
              <a:lnSpc>
                <a:spcPct val="100000"/>
              </a:lnSpc>
              <a:tabLst/>
              <a:defRPr sz="1200" b="0" i="0">
                <a:solidFill>
                  <a:schemeClr val="bg1"/>
                </a:solidFill>
                <a:latin typeface="+mn-lt"/>
                <a:ea typeface="Roboto Light"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p:txBody>
          <a:body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Tree>
    <p:extLst>
      <p:ext uri="{BB962C8B-B14F-4D97-AF65-F5344CB8AC3E}">
        <p14:creationId xmlns:p14="http://schemas.microsoft.com/office/powerpoint/2010/main" val="8975966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E058BCC-7A26-6A42-AA87-525F6042C6FB}"/>
              </a:ext>
            </a:extLst>
          </p:cNvPr>
          <p:cNvSpPr>
            <a:spLocks noGrp="1"/>
          </p:cNvSpPr>
          <p:nvPr>
            <p:ph type="ftr" sz="quarter" idx="11"/>
          </p:nvPr>
        </p:nvSpPr>
        <p:spPr/>
        <p:txBody>
          <a:bodyPr/>
          <a:lstStyle/>
          <a:p>
            <a:r>
              <a:rPr lang="en-GB"/>
              <a:t>Building digital capability</a:t>
            </a:r>
          </a:p>
        </p:txBody>
      </p:sp>
      <p:sp>
        <p:nvSpPr>
          <p:cNvPr id="6" name="Slide Number Placeholder 5">
            <a:extLst>
              <a:ext uri="{FF2B5EF4-FFF2-40B4-BE49-F238E27FC236}">
                <a16:creationId xmlns:a16="http://schemas.microsoft.com/office/drawing/2014/main" id="{975973A5-CA9C-1043-A3DA-4ED6E6C469A5}"/>
              </a:ext>
            </a:extLst>
          </p:cNvPr>
          <p:cNvSpPr>
            <a:spLocks noGrp="1"/>
          </p:cNvSpPr>
          <p:nvPr>
            <p:ph type="sldNum" sz="quarter" idx="12"/>
          </p:nvPr>
        </p:nvSpPr>
        <p:spPr/>
        <p:txBody>
          <a:bodyPr/>
          <a:lstStyle/>
          <a:p>
            <a:fld id="{0BD7AF65-ABD8-9745-9161-1D3466EAFE0E}" type="slidenum">
              <a:rPr lang="en-GB" smtClean="0"/>
              <a:t>‹#›</a:t>
            </a:fld>
            <a:endParaRPr lang="en-GB"/>
          </a:p>
        </p:txBody>
      </p:sp>
      <p:grpSp>
        <p:nvGrpSpPr>
          <p:cNvPr id="386" name="Group 385">
            <a:extLst>
              <a:ext uri="{FF2B5EF4-FFF2-40B4-BE49-F238E27FC236}">
                <a16:creationId xmlns:a16="http://schemas.microsoft.com/office/drawing/2014/main" id="{B10D8A02-3B7A-9D40-B70A-9E4FC92293F8}"/>
              </a:ext>
            </a:extLst>
          </p:cNvPr>
          <p:cNvGrpSpPr/>
          <p:nvPr userDrawn="1"/>
        </p:nvGrpSpPr>
        <p:grpSpPr>
          <a:xfrm>
            <a:off x="357779" y="339725"/>
            <a:ext cx="8426240" cy="4103688"/>
            <a:chOff x="357779" y="339725"/>
            <a:chExt cx="8426240" cy="4103688"/>
          </a:xfrm>
        </p:grpSpPr>
        <p:grpSp>
          <p:nvGrpSpPr>
            <p:cNvPr id="232" name="Group 231">
              <a:extLst>
                <a:ext uri="{FF2B5EF4-FFF2-40B4-BE49-F238E27FC236}">
                  <a16:creationId xmlns:a16="http://schemas.microsoft.com/office/drawing/2014/main" id="{B2527C05-AB2B-5946-9B27-675CFF8EBA06}"/>
                </a:ext>
              </a:extLst>
            </p:cNvPr>
            <p:cNvGrpSpPr/>
            <p:nvPr userDrawn="1"/>
          </p:nvGrpSpPr>
          <p:grpSpPr>
            <a:xfrm>
              <a:off x="357779" y="339725"/>
              <a:ext cx="298800" cy="4103688"/>
              <a:chOff x="357779" y="339725"/>
              <a:chExt cx="298800" cy="4103688"/>
            </a:xfrm>
          </p:grpSpPr>
          <p:sp>
            <p:nvSpPr>
              <p:cNvPr id="8" name="Rectangle 7">
                <a:extLst>
                  <a:ext uri="{FF2B5EF4-FFF2-40B4-BE49-F238E27FC236}">
                    <a16:creationId xmlns:a16="http://schemas.microsoft.com/office/drawing/2014/main" id="{1180BAFD-BA12-514F-90DB-A8F50B1EA6E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4" name="Rectangle 223">
                <a:extLst>
                  <a:ext uri="{FF2B5EF4-FFF2-40B4-BE49-F238E27FC236}">
                    <a16:creationId xmlns:a16="http://schemas.microsoft.com/office/drawing/2014/main" id="{EE00541B-D9F5-4143-8D82-D7BE6AC3336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5" name="Rectangle 224">
                <a:extLst>
                  <a:ext uri="{FF2B5EF4-FFF2-40B4-BE49-F238E27FC236}">
                    <a16:creationId xmlns:a16="http://schemas.microsoft.com/office/drawing/2014/main" id="{7ACAEA3B-6751-CE4E-8C61-E7E17543E456}"/>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6" name="Rectangle 225">
                <a:extLst>
                  <a:ext uri="{FF2B5EF4-FFF2-40B4-BE49-F238E27FC236}">
                    <a16:creationId xmlns:a16="http://schemas.microsoft.com/office/drawing/2014/main" id="{2B62BA43-865A-0141-A584-0E139E53135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7" name="Rectangle 226">
                <a:extLst>
                  <a:ext uri="{FF2B5EF4-FFF2-40B4-BE49-F238E27FC236}">
                    <a16:creationId xmlns:a16="http://schemas.microsoft.com/office/drawing/2014/main" id="{06E2FE7A-CEE9-2041-B40F-A16B0F078E7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8" name="Rectangle 227">
                <a:extLst>
                  <a:ext uri="{FF2B5EF4-FFF2-40B4-BE49-F238E27FC236}">
                    <a16:creationId xmlns:a16="http://schemas.microsoft.com/office/drawing/2014/main" id="{07B45580-C20B-B642-BDF0-707F0F4E389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29" name="Rectangle 228">
                <a:extLst>
                  <a:ext uri="{FF2B5EF4-FFF2-40B4-BE49-F238E27FC236}">
                    <a16:creationId xmlns:a16="http://schemas.microsoft.com/office/drawing/2014/main" id="{A799835D-49EF-9043-893A-59CDA840231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0" name="Rectangle 229">
                <a:extLst>
                  <a:ext uri="{FF2B5EF4-FFF2-40B4-BE49-F238E27FC236}">
                    <a16:creationId xmlns:a16="http://schemas.microsoft.com/office/drawing/2014/main" id="{725D5DD0-5874-ED49-9A3C-210DFA081C8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33" name="Group 232">
              <a:extLst>
                <a:ext uri="{FF2B5EF4-FFF2-40B4-BE49-F238E27FC236}">
                  <a16:creationId xmlns:a16="http://schemas.microsoft.com/office/drawing/2014/main" id="{F6FF0FCB-C661-0E47-A28A-9E4049BEF867}"/>
                </a:ext>
              </a:extLst>
            </p:cNvPr>
            <p:cNvGrpSpPr/>
            <p:nvPr userDrawn="1"/>
          </p:nvGrpSpPr>
          <p:grpSpPr>
            <a:xfrm>
              <a:off x="835864" y="339725"/>
              <a:ext cx="298800" cy="4103688"/>
              <a:chOff x="357779" y="339725"/>
              <a:chExt cx="298800" cy="4103688"/>
            </a:xfrm>
          </p:grpSpPr>
          <p:sp>
            <p:nvSpPr>
              <p:cNvPr id="234" name="Rectangle 233">
                <a:extLst>
                  <a:ext uri="{FF2B5EF4-FFF2-40B4-BE49-F238E27FC236}">
                    <a16:creationId xmlns:a16="http://schemas.microsoft.com/office/drawing/2014/main" id="{F5DB71A9-1216-B742-A164-06B19073333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5" name="Rectangle 234">
                <a:extLst>
                  <a:ext uri="{FF2B5EF4-FFF2-40B4-BE49-F238E27FC236}">
                    <a16:creationId xmlns:a16="http://schemas.microsoft.com/office/drawing/2014/main" id="{63438C77-1738-0C4F-949E-8223F7068CEA}"/>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6" name="Rectangle 235">
                <a:extLst>
                  <a:ext uri="{FF2B5EF4-FFF2-40B4-BE49-F238E27FC236}">
                    <a16:creationId xmlns:a16="http://schemas.microsoft.com/office/drawing/2014/main" id="{3FEC894E-834D-6D48-B46A-37CA696AFA6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7" name="Rectangle 236">
                <a:extLst>
                  <a:ext uri="{FF2B5EF4-FFF2-40B4-BE49-F238E27FC236}">
                    <a16:creationId xmlns:a16="http://schemas.microsoft.com/office/drawing/2014/main" id="{BA64FBEB-1B5B-3C41-89FB-BBB24E1264A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8" name="Rectangle 237">
                <a:extLst>
                  <a:ext uri="{FF2B5EF4-FFF2-40B4-BE49-F238E27FC236}">
                    <a16:creationId xmlns:a16="http://schemas.microsoft.com/office/drawing/2014/main" id="{56554B95-DDCF-C141-A182-FBD432909A0B}"/>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39" name="Rectangle 238">
                <a:extLst>
                  <a:ext uri="{FF2B5EF4-FFF2-40B4-BE49-F238E27FC236}">
                    <a16:creationId xmlns:a16="http://schemas.microsoft.com/office/drawing/2014/main" id="{EF321167-C78A-3340-AEE1-03447D3B8AE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0" name="Rectangle 239">
                <a:extLst>
                  <a:ext uri="{FF2B5EF4-FFF2-40B4-BE49-F238E27FC236}">
                    <a16:creationId xmlns:a16="http://schemas.microsoft.com/office/drawing/2014/main" id="{33359505-7997-C944-B48B-7A064131CD8C}"/>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1" name="Rectangle 240">
                <a:extLst>
                  <a:ext uri="{FF2B5EF4-FFF2-40B4-BE49-F238E27FC236}">
                    <a16:creationId xmlns:a16="http://schemas.microsoft.com/office/drawing/2014/main" id="{1E3C4AAD-BC06-AE46-A591-C57907D03D5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42" name="Group 241">
              <a:extLst>
                <a:ext uri="{FF2B5EF4-FFF2-40B4-BE49-F238E27FC236}">
                  <a16:creationId xmlns:a16="http://schemas.microsoft.com/office/drawing/2014/main" id="{FB5E0307-5105-2F43-86FF-C0E763980928}"/>
                </a:ext>
              </a:extLst>
            </p:cNvPr>
            <p:cNvGrpSpPr/>
            <p:nvPr userDrawn="1"/>
          </p:nvGrpSpPr>
          <p:grpSpPr>
            <a:xfrm>
              <a:off x="1313949" y="339725"/>
              <a:ext cx="298800" cy="4103688"/>
              <a:chOff x="357779" y="339725"/>
              <a:chExt cx="298800" cy="4103688"/>
            </a:xfrm>
          </p:grpSpPr>
          <p:sp>
            <p:nvSpPr>
              <p:cNvPr id="243" name="Rectangle 242">
                <a:extLst>
                  <a:ext uri="{FF2B5EF4-FFF2-40B4-BE49-F238E27FC236}">
                    <a16:creationId xmlns:a16="http://schemas.microsoft.com/office/drawing/2014/main" id="{258E519E-36BB-A248-841C-B124592BC60C}"/>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4" name="Rectangle 243">
                <a:extLst>
                  <a:ext uri="{FF2B5EF4-FFF2-40B4-BE49-F238E27FC236}">
                    <a16:creationId xmlns:a16="http://schemas.microsoft.com/office/drawing/2014/main" id="{5662416F-24B1-9445-8372-200B06F04A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5" name="Rectangle 244">
                <a:extLst>
                  <a:ext uri="{FF2B5EF4-FFF2-40B4-BE49-F238E27FC236}">
                    <a16:creationId xmlns:a16="http://schemas.microsoft.com/office/drawing/2014/main" id="{D654C5B2-C8C9-7246-BAC2-F128DFD89FA1}"/>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6" name="Rectangle 245">
                <a:extLst>
                  <a:ext uri="{FF2B5EF4-FFF2-40B4-BE49-F238E27FC236}">
                    <a16:creationId xmlns:a16="http://schemas.microsoft.com/office/drawing/2014/main" id="{B46A9979-3521-434B-801F-F906A7703B72}"/>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7" name="Rectangle 246">
                <a:extLst>
                  <a:ext uri="{FF2B5EF4-FFF2-40B4-BE49-F238E27FC236}">
                    <a16:creationId xmlns:a16="http://schemas.microsoft.com/office/drawing/2014/main" id="{F5A86AF0-77FC-F74A-A194-71CADA20436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8" name="Rectangle 247">
                <a:extLst>
                  <a:ext uri="{FF2B5EF4-FFF2-40B4-BE49-F238E27FC236}">
                    <a16:creationId xmlns:a16="http://schemas.microsoft.com/office/drawing/2014/main" id="{4C2A4D7C-E7DF-B547-A60F-9436BF2A768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9" name="Rectangle 248">
                <a:extLst>
                  <a:ext uri="{FF2B5EF4-FFF2-40B4-BE49-F238E27FC236}">
                    <a16:creationId xmlns:a16="http://schemas.microsoft.com/office/drawing/2014/main" id="{525FBFA2-2D8F-B04A-B7A9-520DC8798667}"/>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0" name="Rectangle 249">
                <a:extLst>
                  <a:ext uri="{FF2B5EF4-FFF2-40B4-BE49-F238E27FC236}">
                    <a16:creationId xmlns:a16="http://schemas.microsoft.com/office/drawing/2014/main" id="{9D5728D2-A600-2743-BDC0-20525D5639A1}"/>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51" name="Group 250">
              <a:extLst>
                <a:ext uri="{FF2B5EF4-FFF2-40B4-BE49-F238E27FC236}">
                  <a16:creationId xmlns:a16="http://schemas.microsoft.com/office/drawing/2014/main" id="{D1935623-F886-844C-83AD-B569E5750789}"/>
                </a:ext>
              </a:extLst>
            </p:cNvPr>
            <p:cNvGrpSpPr/>
            <p:nvPr userDrawn="1"/>
          </p:nvGrpSpPr>
          <p:grpSpPr>
            <a:xfrm>
              <a:off x="1792034" y="339725"/>
              <a:ext cx="298800" cy="4103688"/>
              <a:chOff x="357779" y="339725"/>
              <a:chExt cx="298800" cy="4103688"/>
            </a:xfrm>
          </p:grpSpPr>
          <p:sp>
            <p:nvSpPr>
              <p:cNvPr id="252" name="Rectangle 251">
                <a:extLst>
                  <a:ext uri="{FF2B5EF4-FFF2-40B4-BE49-F238E27FC236}">
                    <a16:creationId xmlns:a16="http://schemas.microsoft.com/office/drawing/2014/main" id="{1792EE9A-7B8E-1C44-AB2F-FF42A36695B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3" name="Rectangle 252">
                <a:extLst>
                  <a:ext uri="{FF2B5EF4-FFF2-40B4-BE49-F238E27FC236}">
                    <a16:creationId xmlns:a16="http://schemas.microsoft.com/office/drawing/2014/main" id="{FDE00FC5-01F8-B747-9F43-415C38A5623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4" name="Rectangle 253">
                <a:extLst>
                  <a:ext uri="{FF2B5EF4-FFF2-40B4-BE49-F238E27FC236}">
                    <a16:creationId xmlns:a16="http://schemas.microsoft.com/office/drawing/2014/main" id="{7EA603E3-8633-2942-BB09-254D5B9EFB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5" name="Rectangle 254">
                <a:extLst>
                  <a:ext uri="{FF2B5EF4-FFF2-40B4-BE49-F238E27FC236}">
                    <a16:creationId xmlns:a16="http://schemas.microsoft.com/office/drawing/2014/main" id="{3EF28819-F740-9542-BFB3-A65FA102BB7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6" name="Rectangle 255">
                <a:extLst>
                  <a:ext uri="{FF2B5EF4-FFF2-40B4-BE49-F238E27FC236}">
                    <a16:creationId xmlns:a16="http://schemas.microsoft.com/office/drawing/2014/main" id="{7C455E6D-C421-B148-8EFE-86B2B426BFE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7" name="Rectangle 256">
                <a:extLst>
                  <a:ext uri="{FF2B5EF4-FFF2-40B4-BE49-F238E27FC236}">
                    <a16:creationId xmlns:a16="http://schemas.microsoft.com/office/drawing/2014/main" id="{F1DD7B83-E329-1148-B63A-33E24FDDE7FC}"/>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8" name="Rectangle 257">
                <a:extLst>
                  <a:ext uri="{FF2B5EF4-FFF2-40B4-BE49-F238E27FC236}">
                    <a16:creationId xmlns:a16="http://schemas.microsoft.com/office/drawing/2014/main" id="{BF2A73B7-FD83-1B45-93DE-157CC607507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59" name="Rectangle 258">
                <a:extLst>
                  <a:ext uri="{FF2B5EF4-FFF2-40B4-BE49-F238E27FC236}">
                    <a16:creationId xmlns:a16="http://schemas.microsoft.com/office/drawing/2014/main" id="{51889E43-331E-634F-BACC-9072CD1934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0" name="Group 259">
              <a:extLst>
                <a:ext uri="{FF2B5EF4-FFF2-40B4-BE49-F238E27FC236}">
                  <a16:creationId xmlns:a16="http://schemas.microsoft.com/office/drawing/2014/main" id="{88D21F37-06C6-254A-BEE1-0973A28F5C5C}"/>
                </a:ext>
              </a:extLst>
            </p:cNvPr>
            <p:cNvGrpSpPr/>
            <p:nvPr userDrawn="1"/>
          </p:nvGrpSpPr>
          <p:grpSpPr>
            <a:xfrm>
              <a:off x="2270119" y="339725"/>
              <a:ext cx="298800" cy="4103688"/>
              <a:chOff x="357779" y="339725"/>
              <a:chExt cx="298800" cy="4103688"/>
            </a:xfrm>
          </p:grpSpPr>
          <p:sp>
            <p:nvSpPr>
              <p:cNvPr id="261" name="Rectangle 260">
                <a:extLst>
                  <a:ext uri="{FF2B5EF4-FFF2-40B4-BE49-F238E27FC236}">
                    <a16:creationId xmlns:a16="http://schemas.microsoft.com/office/drawing/2014/main" id="{C80CC105-110B-694B-9565-54831C47367D}"/>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2" name="Rectangle 261">
                <a:extLst>
                  <a:ext uri="{FF2B5EF4-FFF2-40B4-BE49-F238E27FC236}">
                    <a16:creationId xmlns:a16="http://schemas.microsoft.com/office/drawing/2014/main" id="{13AF81F0-749C-EB4E-BF30-B2122F883322}"/>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3" name="Rectangle 262">
                <a:extLst>
                  <a:ext uri="{FF2B5EF4-FFF2-40B4-BE49-F238E27FC236}">
                    <a16:creationId xmlns:a16="http://schemas.microsoft.com/office/drawing/2014/main" id="{1B09E496-BE81-C74C-895B-4C98DC3BADD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4" name="Rectangle 263">
                <a:extLst>
                  <a:ext uri="{FF2B5EF4-FFF2-40B4-BE49-F238E27FC236}">
                    <a16:creationId xmlns:a16="http://schemas.microsoft.com/office/drawing/2014/main" id="{5CCA83F6-F1CC-0747-B5EF-C9E267FE573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5" name="Rectangle 264">
                <a:extLst>
                  <a:ext uri="{FF2B5EF4-FFF2-40B4-BE49-F238E27FC236}">
                    <a16:creationId xmlns:a16="http://schemas.microsoft.com/office/drawing/2014/main" id="{6C4AACAF-8A5F-B441-B0E5-4A45B98E616E}"/>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6" name="Rectangle 265">
                <a:extLst>
                  <a:ext uri="{FF2B5EF4-FFF2-40B4-BE49-F238E27FC236}">
                    <a16:creationId xmlns:a16="http://schemas.microsoft.com/office/drawing/2014/main" id="{34011957-8F57-CA4E-B229-22266E9203BA}"/>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7" name="Rectangle 266">
                <a:extLst>
                  <a:ext uri="{FF2B5EF4-FFF2-40B4-BE49-F238E27FC236}">
                    <a16:creationId xmlns:a16="http://schemas.microsoft.com/office/drawing/2014/main" id="{5375969E-7B98-CA44-A84C-D354E6CF8BD6}"/>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8" name="Rectangle 267">
                <a:extLst>
                  <a:ext uri="{FF2B5EF4-FFF2-40B4-BE49-F238E27FC236}">
                    <a16:creationId xmlns:a16="http://schemas.microsoft.com/office/drawing/2014/main" id="{F9A8589F-6FEE-4C4D-A060-9ED90BE6A65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69" name="Group 268">
              <a:extLst>
                <a:ext uri="{FF2B5EF4-FFF2-40B4-BE49-F238E27FC236}">
                  <a16:creationId xmlns:a16="http://schemas.microsoft.com/office/drawing/2014/main" id="{B50292E4-9FF2-4A4C-A61F-29A353CF10C3}"/>
                </a:ext>
              </a:extLst>
            </p:cNvPr>
            <p:cNvGrpSpPr/>
            <p:nvPr userDrawn="1"/>
          </p:nvGrpSpPr>
          <p:grpSpPr>
            <a:xfrm>
              <a:off x="2748204" y="339725"/>
              <a:ext cx="298800" cy="4103688"/>
              <a:chOff x="357779" y="339725"/>
              <a:chExt cx="298800" cy="4103688"/>
            </a:xfrm>
          </p:grpSpPr>
          <p:sp>
            <p:nvSpPr>
              <p:cNvPr id="270" name="Rectangle 269">
                <a:extLst>
                  <a:ext uri="{FF2B5EF4-FFF2-40B4-BE49-F238E27FC236}">
                    <a16:creationId xmlns:a16="http://schemas.microsoft.com/office/drawing/2014/main" id="{DBEB3DF8-09AB-2B4B-B660-21B852572C91}"/>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1" name="Rectangle 270">
                <a:extLst>
                  <a:ext uri="{FF2B5EF4-FFF2-40B4-BE49-F238E27FC236}">
                    <a16:creationId xmlns:a16="http://schemas.microsoft.com/office/drawing/2014/main" id="{D47D50A2-AED2-5E4F-9598-5782E9F8A81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2" name="Rectangle 271">
                <a:extLst>
                  <a:ext uri="{FF2B5EF4-FFF2-40B4-BE49-F238E27FC236}">
                    <a16:creationId xmlns:a16="http://schemas.microsoft.com/office/drawing/2014/main" id="{21B322CD-499E-6A49-9AFB-5F857BDB19D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3" name="Rectangle 272">
                <a:extLst>
                  <a:ext uri="{FF2B5EF4-FFF2-40B4-BE49-F238E27FC236}">
                    <a16:creationId xmlns:a16="http://schemas.microsoft.com/office/drawing/2014/main" id="{F588843C-B740-B64B-83C4-943F4B45DFBE}"/>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4" name="Rectangle 273">
                <a:extLst>
                  <a:ext uri="{FF2B5EF4-FFF2-40B4-BE49-F238E27FC236}">
                    <a16:creationId xmlns:a16="http://schemas.microsoft.com/office/drawing/2014/main" id="{90614BDD-514B-874C-B3FA-EBA54433D8B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5" name="Rectangle 274">
                <a:extLst>
                  <a:ext uri="{FF2B5EF4-FFF2-40B4-BE49-F238E27FC236}">
                    <a16:creationId xmlns:a16="http://schemas.microsoft.com/office/drawing/2014/main" id="{2D43B192-B3F3-FF4E-85B4-B92569E63B6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6" name="Rectangle 275">
                <a:extLst>
                  <a:ext uri="{FF2B5EF4-FFF2-40B4-BE49-F238E27FC236}">
                    <a16:creationId xmlns:a16="http://schemas.microsoft.com/office/drawing/2014/main" id="{8810D318-9C97-194A-B77E-A3A1514A3B5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77" name="Rectangle 276">
                <a:extLst>
                  <a:ext uri="{FF2B5EF4-FFF2-40B4-BE49-F238E27FC236}">
                    <a16:creationId xmlns:a16="http://schemas.microsoft.com/office/drawing/2014/main" id="{2D7D7C58-3FA3-7740-B21B-1467661781DA}"/>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78" name="Group 277">
              <a:extLst>
                <a:ext uri="{FF2B5EF4-FFF2-40B4-BE49-F238E27FC236}">
                  <a16:creationId xmlns:a16="http://schemas.microsoft.com/office/drawing/2014/main" id="{D7FA5641-B0D3-5A4F-A522-148BD5DDB4AE}"/>
                </a:ext>
              </a:extLst>
            </p:cNvPr>
            <p:cNvGrpSpPr/>
            <p:nvPr userDrawn="1"/>
          </p:nvGrpSpPr>
          <p:grpSpPr>
            <a:xfrm>
              <a:off x="3226289" y="339725"/>
              <a:ext cx="298800" cy="4103688"/>
              <a:chOff x="357779" y="339725"/>
              <a:chExt cx="298800" cy="4103688"/>
            </a:xfrm>
          </p:grpSpPr>
          <p:sp>
            <p:nvSpPr>
              <p:cNvPr id="279" name="Rectangle 278">
                <a:extLst>
                  <a:ext uri="{FF2B5EF4-FFF2-40B4-BE49-F238E27FC236}">
                    <a16:creationId xmlns:a16="http://schemas.microsoft.com/office/drawing/2014/main" id="{F45E3DCB-58BD-4247-B916-084E0A4C5A4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0" name="Rectangle 279">
                <a:extLst>
                  <a:ext uri="{FF2B5EF4-FFF2-40B4-BE49-F238E27FC236}">
                    <a16:creationId xmlns:a16="http://schemas.microsoft.com/office/drawing/2014/main" id="{EA57E4BB-A7C3-B842-A615-06B7FEC47A2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1" name="Rectangle 280">
                <a:extLst>
                  <a:ext uri="{FF2B5EF4-FFF2-40B4-BE49-F238E27FC236}">
                    <a16:creationId xmlns:a16="http://schemas.microsoft.com/office/drawing/2014/main" id="{DEC96346-120D-4845-942C-0C015411198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2" name="Rectangle 281">
                <a:extLst>
                  <a:ext uri="{FF2B5EF4-FFF2-40B4-BE49-F238E27FC236}">
                    <a16:creationId xmlns:a16="http://schemas.microsoft.com/office/drawing/2014/main" id="{B928CA65-E2DC-C141-B809-57B6BA211308}"/>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3" name="Rectangle 282">
                <a:extLst>
                  <a:ext uri="{FF2B5EF4-FFF2-40B4-BE49-F238E27FC236}">
                    <a16:creationId xmlns:a16="http://schemas.microsoft.com/office/drawing/2014/main" id="{3892B0E1-B2BB-3246-8F8C-DAFA80ACA45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4" name="Rectangle 283">
                <a:extLst>
                  <a:ext uri="{FF2B5EF4-FFF2-40B4-BE49-F238E27FC236}">
                    <a16:creationId xmlns:a16="http://schemas.microsoft.com/office/drawing/2014/main" id="{65B6FAAA-23C4-3E47-9D97-14FA5684DF26}"/>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5" name="Rectangle 284">
                <a:extLst>
                  <a:ext uri="{FF2B5EF4-FFF2-40B4-BE49-F238E27FC236}">
                    <a16:creationId xmlns:a16="http://schemas.microsoft.com/office/drawing/2014/main" id="{1CF35F19-58C6-4B41-B13F-EE3F50C1F24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6" name="Rectangle 285">
                <a:extLst>
                  <a:ext uri="{FF2B5EF4-FFF2-40B4-BE49-F238E27FC236}">
                    <a16:creationId xmlns:a16="http://schemas.microsoft.com/office/drawing/2014/main" id="{3EF7A93D-2FC5-DD43-AFC1-56B98F6C1185}"/>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7" name="Group 286">
              <a:extLst>
                <a:ext uri="{FF2B5EF4-FFF2-40B4-BE49-F238E27FC236}">
                  <a16:creationId xmlns:a16="http://schemas.microsoft.com/office/drawing/2014/main" id="{48786F59-B0E1-8E41-BBED-191B7447B029}"/>
                </a:ext>
              </a:extLst>
            </p:cNvPr>
            <p:cNvGrpSpPr/>
            <p:nvPr userDrawn="1"/>
          </p:nvGrpSpPr>
          <p:grpSpPr>
            <a:xfrm>
              <a:off x="3704374" y="339725"/>
              <a:ext cx="298800" cy="4103688"/>
              <a:chOff x="357779" y="339725"/>
              <a:chExt cx="298800" cy="4103688"/>
            </a:xfrm>
          </p:grpSpPr>
          <p:sp>
            <p:nvSpPr>
              <p:cNvPr id="288" name="Rectangle 287">
                <a:extLst>
                  <a:ext uri="{FF2B5EF4-FFF2-40B4-BE49-F238E27FC236}">
                    <a16:creationId xmlns:a16="http://schemas.microsoft.com/office/drawing/2014/main" id="{CE6B34B1-0C0D-9E4D-8053-CEB68C750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89" name="Rectangle 288">
                <a:extLst>
                  <a:ext uri="{FF2B5EF4-FFF2-40B4-BE49-F238E27FC236}">
                    <a16:creationId xmlns:a16="http://schemas.microsoft.com/office/drawing/2014/main" id="{4013CC65-5A3B-944A-9D81-19DF21A4016E}"/>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0" name="Rectangle 289">
                <a:extLst>
                  <a:ext uri="{FF2B5EF4-FFF2-40B4-BE49-F238E27FC236}">
                    <a16:creationId xmlns:a16="http://schemas.microsoft.com/office/drawing/2014/main" id="{CC456D24-51D8-DF4C-A226-A15FEC29EBF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1" name="Rectangle 290">
                <a:extLst>
                  <a:ext uri="{FF2B5EF4-FFF2-40B4-BE49-F238E27FC236}">
                    <a16:creationId xmlns:a16="http://schemas.microsoft.com/office/drawing/2014/main" id="{08B00B97-102C-5A41-A279-B3C29435F59F}"/>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2" name="Rectangle 291">
                <a:extLst>
                  <a:ext uri="{FF2B5EF4-FFF2-40B4-BE49-F238E27FC236}">
                    <a16:creationId xmlns:a16="http://schemas.microsoft.com/office/drawing/2014/main" id="{5BC2B188-6506-BA4F-BA1B-033178DD9D62}"/>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3" name="Rectangle 292">
                <a:extLst>
                  <a:ext uri="{FF2B5EF4-FFF2-40B4-BE49-F238E27FC236}">
                    <a16:creationId xmlns:a16="http://schemas.microsoft.com/office/drawing/2014/main" id="{F1B67AD1-E669-1948-B3F0-004B143575B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4" name="Rectangle 293">
                <a:extLst>
                  <a:ext uri="{FF2B5EF4-FFF2-40B4-BE49-F238E27FC236}">
                    <a16:creationId xmlns:a16="http://schemas.microsoft.com/office/drawing/2014/main" id="{21FF9548-C270-AA4A-BCF7-27886287AD94}"/>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5" name="Rectangle 294">
                <a:extLst>
                  <a:ext uri="{FF2B5EF4-FFF2-40B4-BE49-F238E27FC236}">
                    <a16:creationId xmlns:a16="http://schemas.microsoft.com/office/drawing/2014/main" id="{8646F072-23E8-E148-9211-12D680E4C15E}"/>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96" name="Group 295">
              <a:extLst>
                <a:ext uri="{FF2B5EF4-FFF2-40B4-BE49-F238E27FC236}">
                  <a16:creationId xmlns:a16="http://schemas.microsoft.com/office/drawing/2014/main" id="{EC8FB2B3-45B7-034C-8FDE-CAA21BEB8578}"/>
                </a:ext>
              </a:extLst>
            </p:cNvPr>
            <p:cNvGrpSpPr/>
            <p:nvPr userDrawn="1"/>
          </p:nvGrpSpPr>
          <p:grpSpPr>
            <a:xfrm>
              <a:off x="4182459" y="339725"/>
              <a:ext cx="298800" cy="4103688"/>
              <a:chOff x="357779" y="339725"/>
              <a:chExt cx="298800" cy="4103688"/>
            </a:xfrm>
          </p:grpSpPr>
          <p:sp>
            <p:nvSpPr>
              <p:cNvPr id="297" name="Rectangle 296">
                <a:extLst>
                  <a:ext uri="{FF2B5EF4-FFF2-40B4-BE49-F238E27FC236}">
                    <a16:creationId xmlns:a16="http://schemas.microsoft.com/office/drawing/2014/main" id="{A4600248-D7E7-394D-AE64-6809E6C89D3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8" name="Rectangle 297">
                <a:extLst>
                  <a:ext uri="{FF2B5EF4-FFF2-40B4-BE49-F238E27FC236}">
                    <a16:creationId xmlns:a16="http://schemas.microsoft.com/office/drawing/2014/main" id="{F0632D09-8275-0F41-888E-B7CF650FFFED}"/>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9" name="Rectangle 298">
                <a:extLst>
                  <a:ext uri="{FF2B5EF4-FFF2-40B4-BE49-F238E27FC236}">
                    <a16:creationId xmlns:a16="http://schemas.microsoft.com/office/drawing/2014/main" id="{7913E4B2-072F-5B4D-9A6A-44DE19622B5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0" name="Rectangle 299">
                <a:extLst>
                  <a:ext uri="{FF2B5EF4-FFF2-40B4-BE49-F238E27FC236}">
                    <a16:creationId xmlns:a16="http://schemas.microsoft.com/office/drawing/2014/main" id="{D8484524-9F55-CF4F-AD4F-6C5767ABA75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1" name="Rectangle 300">
                <a:extLst>
                  <a:ext uri="{FF2B5EF4-FFF2-40B4-BE49-F238E27FC236}">
                    <a16:creationId xmlns:a16="http://schemas.microsoft.com/office/drawing/2014/main" id="{75EA086C-6499-C747-B2CD-79F3B8084661}"/>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2" name="Rectangle 301">
                <a:extLst>
                  <a:ext uri="{FF2B5EF4-FFF2-40B4-BE49-F238E27FC236}">
                    <a16:creationId xmlns:a16="http://schemas.microsoft.com/office/drawing/2014/main" id="{522C8D79-A530-1244-A46D-507F946D87C2}"/>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3" name="Rectangle 302">
                <a:extLst>
                  <a:ext uri="{FF2B5EF4-FFF2-40B4-BE49-F238E27FC236}">
                    <a16:creationId xmlns:a16="http://schemas.microsoft.com/office/drawing/2014/main" id="{60CD2A0B-9CD2-3E42-B74B-BDD4E6AE8E6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4" name="Rectangle 303">
                <a:extLst>
                  <a:ext uri="{FF2B5EF4-FFF2-40B4-BE49-F238E27FC236}">
                    <a16:creationId xmlns:a16="http://schemas.microsoft.com/office/drawing/2014/main" id="{880E78E6-DBC9-F641-BD51-0832D9D8400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05" name="Group 304">
              <a:extLst>
                <a:ext uri="{FF2B5EF4-FFF2-40B4-BE49-F238E27FC236}">
                  <a16:creationId xmlns:a16="http://schemas.microsoft.com/office/drawing/2014/main" id="{667F1643-6DE0-3A4F-BE8E-17770626DB6E}"/>
                </a:ext>
              </a:extLst>
            </p:cNvPr>
            <p:cNvGrpSpPr/>
            <p:nvPr userDrawn="1"/>
          </p:nvGrpSpPr>
          <p:grpSpPr>
            <a:xfrm>
              <a:off x="4660544" y="339725"/>
              <a:ext cx="298800" cy="4103688"/>
              <a:chOff x="357779" y="339725"/>
              <a:chExt cx="298800" cy="4103688"/>
            </a:xfrm>
          </p:grpSpPr>
          <p:sp>
            <p:nvSpPr>
              <p:cNvPr id="306" name="Rectangle 305">
                <a:extLst>
                  <a:ext uri="{FF2B5EF4-FFF2-40B4-BE49-F238E27FC236}">
                    <a16:creationId xmlns:a16="http://schemas.microsoft.com/office/drawing/2014/main" id="{D09BA541-AD96-BA49-B4F4-718BA261E38F}"/>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7" name="Rectangle 306">
                <a:extLst>
                  <a:ext uri="{FF2B5EF4-FFF2-40B4-BE49-F238E27FC236}">
                    <a16:creationId xmlns:a16="http://schemas.microsoft.com/office/drawing/2014/main" id="{F48D0544-CC56-E74C-867A-5E39C49CAB01}"/>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8" name="Rectangle 307">
                <a:extLst>
                  <a:ext uri="{FF2B5EF4-FFF2-40B4-BE49-F238E27FC236}">
                    <a16:creationId xmlns:a16="http://schemas.microsoft.com/office/drawing/2014/main" id="{AB492EC4-2C23-084E-BEEC-7614A5DDEF5F}"/>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9" name="Rectangle 308">
                <a:extLst>
                  <a:ext uri="{FF2B5EF4-FFF2-40B4-BE49-F238E27FC236}">
                    <a16:creationId xmlns:a16="http://schemas.microsoft.com/office/drawing/2014/main" id="{9A8ED7ED-512B-9340-A60F-F90322D14A4A}"/>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0" name="Rectangle 309">
                <a:extLst>
                  <a:ext uri="{FF2B5EF4-FFF2-40B4-BE49-F238E27FC236}">
                    <a16:creationId xmlns:a16="http://schemas.microsoft.com/office/drawing/2014/main" id="{B1F7CD32-87B9-684B-BD6C-86C948F2C3D4}"/>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1" name="Rectangle 310">
                <a:extLst>
                  <a:ext uri="{FF2B5EF4-FFF2-40B4-BE49-F238E27FC236}">
                    <a16:creationId xmlns:a16="http://schemas.microsoft.com/office/drawing/2014/main" id="{C70FCD7C-893A-E44A-9C65-35230FED848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2" name="Rectangle 311">
                <a:extLst>
                  <a:ext uri="{FF2B5EF4-FFF2-40B4-BE49-F238E27FC236}">
                    <a16:creationId xmlns:a16="http://schemas.microsoft.com/office/drawing/2014/main" id="{D11EF32A-B078-8948-B5AD-BFF5C2AC1220}"/>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3" name="Rectangle 312">
                <a:extLst>
                  <a:ext uri="{FF2B5EF4-FFF2-40B4-BE49-F238E27FC236}">
                    <a16:creationId xmlns:a16="http://schemas.microsoft.com/office/drawing/2014/main" id="{A8CAE4F7-B5F1-EC4B-9DC7-A6DFFF443D9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14" name="Group 313">
              <a:extLst>
                <a:ext uri="{FF2B5EF4-FFF2-40B4-BE49-F238E27FC236}">
                  <a16:creationId xmlns:a16="http://schemas.microsoft.com/office/drawing/2014/main" id="{BFA9403B-8F55-4D46-ACE8-B95FFE75A27D}"/>
                </a:ext>
              </a:extLst>
            </p:cNvPr>
            <p:cNvGrpSpPr/>
            <p:nvPr userDrawn="1"/>
          </p:nvGrpSpPr>
          <p:grpSpPr>
            <a:xfrm>
              <a:off x="5138629" y="339725"/>
              <a:ext cx="298800" cy="4103688"/>
              <a:chOff x="357779" y="339725"/>
              <a:chExt cx="298800" cy="4103688"/>
            </a:xfrm>
          </p:grpSpPr>
          <p:sp>
            <p:nvSpPr>
              <p:cNvPr id="315" name="Rectangle 314">
                <a:extLst>
                  <a:ext uri="{FF2B5EF4-FFF2-40B4-BE49-F238E27FC236}">
                    <a16:creationId xmlns:a16="http://schemas.microsoft.com/office/drawing/2014/main" id="{01AE80AD-E9E5-A140-B5FF-F33031870B63}"/>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6" name="Rectangle 315">
                <a:extLst>
                  <a:ext uri="{FF2B5EF4-FFF2-40B4-BE49-F238E27FC236}">
                    <a16:creationId xmlns:a16="http://schemas.microsoft.com/office/drawing/2014/main" id="{FC4DEAB4-601C-FA40-AD65-EAE0A2932A9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7" name="Rectangle 316">
                <a:extLst>
                  <a:ext uri="{FF2B5EF4-FFF2-40B4-BE49-F238E27FC236}">
                    <a16:creationId xmlns:a16="http://schemas.microsoft.com/office/drawing/2014/main" id="{8DE85683-D74B-A947-BCEF-282FEF2B36C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8" name="Rectangle 317">
                <a:extLst>
                  <a:ext uri="{FF2B5EF4-FFF2-40B4-BE49-F238E27FC236}">
                    <a16:creationId xmlns:a16="http://schemas.microsoft.com/office/drawing/2014/main" id="{454C0E7C-B372-F147-A3CE-D4F7F644196B}"/>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9" name="Rectangle 318">
                <a:extLst>
                  <a:ext uri="{FF2B5EF4-FFF2-40B4-BE49-F238E27FC236}">
                    <a16:creationId xmlns:a16="http://schemas.microsoft.com/office/drawing/2014/main" id="{3D253187-B2CD-9E43-84D6-1F7EC1A69166}"/>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0" name="Rectangle 319">
                <a:extLst>
                  <a:ext uri="{FF2B5EF4-FFF2-40B4-BE49-F238E27FC236}">
                    <a16:creationId xmlns:a16="http://schemas.microsoft.com/office/drawing/2014/main" id="{ADD95762-DAFD-0044-8671-61C938FC1EBF}"/>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1" name="Rectangle 320">
                <a:extLst>
                  <a:ext uri="{FF2B5EF4-FFF2-40B4-BE49-F238E27FC236}">
                    <a16:creationId xmlns:a16="http://schemas.microsoft.com/office/drawing/2014/main" id="{42DE473A-E584-B742-9824-DE4FF4C362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2" name="Rectangle 321">
                <a:extLst>
                  <a:ext uri="{FF2B5EF4-FFF2-40B4-BE49-F238E27FC236}">
                    <a16:creationId xmlns:a16="http://schemas.microsoft.com/office/drawing/2014/main" id="{5105339D-1B97-1D4E-AA68-389957D6B349}"/>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23" name="Group 322">
              <a:extLst>
                <a:ext uri="{FF2B5EF4-FFF2-40B4-BE49-F238E27FC236}">
                  <a16:creationId xmlns:a16="http://schemas.microsoft.com/office/drawing/2014/main" id="{AF97A029-E392-8246-816A-27A10C2F707C}"/>
                </a:ext>
              </a:extLst>
            </p:cNvPr>
            <p:cNvGrpSpPr/>
            <p:nvPr userDrawn="1"/>
          </p:nvGrpSpPr>
          <p:grpSpPr>
            <a:xfrm>
              <a:off x="5616714" y="339725"/>
              <a:ext cx="298800" cy="4103688"/>
              <a:chOff x="357779" y="339725"/>
              <a:chExt cx="298800" cy="4103688"/>
            </a:xfrm>
          </p:grpSpPr>
          <p:sp>
            <p:nvSpPr>
              <p:cNvPr id="324" name="Rectangle 323">
                <a:extLst>
                  <a:ext uri="{FF2B5EF4-FFF2-40B4-BE49-F238E27FC236}">
                    <a16:creationId xmlns:a16="http://schemas.microsoft.com/office/drawing/2014/main" id="{BCEE7283-142D-6643-9DDB-C3086A3B54BB}"/>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5" name="Rectangle 324">
                <a:extLst>
                  <a:ext uri="{FF2B5EF4-FFF2-40B4-BE49-F238E27FC236}">
                    <a16:creationId xmlns:a16="http://schemas.microsoft.com/office/drawing/2014/main" id="{F60E5530-1485-2947-8FE0-0E2B294BA45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6" name="Rectangle 325">
                <a:extLst>
                  <a:ext uri="{FF2B5EF4-FFF2-40B4-BE49-F238E27FC236}">
                    <a16:creationId xmlns:a16="http://schemas.microsoft.com/office/drawing/2014/main" id="{88453AE7-FCCA-2542-8DA7-22CEA2A6B5ED}"/>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7" name="Rectangle 326">
                <a:extLst>
                  <a:ext uri="{FF2B5EF4-FFF2-40B4-BE49-F238E27FC236}">
                    <a16:creationId xmlns:a16="http://schemas.microsoft.com/office/drawing/2014/main" id="{C142D901-3EAE-A648-A456-9091AEEE037C}"/>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8" name="Rectangle 327">
                <a:extLst>
                  <a:ext uri="{FF2B5EF4-FFF2-40B4-BE49-F238E27FC236}">
                    <a16:creationId xmlns:a16="http://schemas.microsoft.com/office/drawing/2014/main" id="{3BBCABF2-01EF-B944-9F5D-1DB6E1C6FA5C}"/>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29" name="Rectangle 328">
                <a:extLst>
                  <a:ext uri="{FF2B5EF4-FFF2-40B4-BE49-F238E27FC236}">
                    <a16:creationId xmlns:a16="http://schemas.microsoft.com/office/drawing/2014/main" id="{2AB621CA-E3C8-0045-8464-57C898FFD3E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0" name="Rectangle 329">
                <a:extLst>
                  <a:ext uri="{FF2B5EF4-FFF2-40B4-BE49-F238E27FC236}">
                    <a16:creationId xmlns:a16="http://schemas.microsoft.com/office/drawing/2014/main" id="{7B7944F5-67FB-8849-8029-970C05D4AA4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1" name="Rectangle 330">
                <a:extLst>
                  <a:ext uri="{FF2B5EF4-FFF2-40B4-BE49-F238E27FC236}">
                    <a16:creationId xmlns:a16="http://schemas.microsoft.com/office/drawing/2014/main" id="{6BB5E7F8-E217-EB43-963B-2BBC95CF640F}"/>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32" name="Group 331">
              <a:extLst>
                <a:ext uri="{FF2B5EF4-FFF2-40B4-BE49-F238E27FC236}">
                  <a16:creationId xmlns:a16="http://schemas.microsoft.com/office/drawing/2014/main" id="{7DE0183E-6C40-F342-9AD4-51A85152FA61}"/>
                </a:ext>
              </a:extLst>
            </p:cNvPr>
            <p:cNvGrpSpPr/>
            <p:nvPr userDrawn="1"/>
          </p:nvGrpSpPr>
          <p:grpSpPr>
            <a:xfrm>
              <a:off x="6094799" y="339725"/>
              <a:ext cx="298800" cy="4103688"/>
              <a:chOff x="357779" y="339725"/>
              <a:chExt cx="298800" cy="4103688"/>
            </a:xfrm>
          </p:grpSpPr>
          <p:sp>
            <p:nvSpPr>
              <p:cNvPr id="333" name="Rectangle 332">
                <a:extLst>
                  <a:ext uri="{FF2B5EF4-FFF2-40B4-BE49-F238E27FC236}">
                    <a16:creationId xmlns:a16="http://schemas.microsoft.com/office/drawing/2014/main" id="{7C2E5BA3-7DF5-9743-9572-5981497C0B45}"/>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4" name="Rectangle 333">
                <a:extLst>
                  <a:ext uri="{FF2B5EF4-FFF2-40B4-BE49-F238E27FC236}">
                    <a16:creationId xmlns:a16="http://schemas.microsoft.com/office/drawing/2014/main" id="{F3D2933C-AF96-E147-B65C-12651AFD55C0}"/>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5" name="Rectangle 334">
                <a:extLst>
                  <a:ext uri="{FF2B5EF4-FFF2-40B4-BE49-F238E27FC236}">
                    <a16:creationId xmlns:a16="http://schemas.microsoft.com/office/drawing/2014/main" id="{5F333EAE-90A9-0044-9C2E-18EA6B3E5610}"/>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6" name="Rectangle 335">
                <a:extLst>
                  <a:ext uri="{FF2B5EF4-FFF2-40B4-BE49-F238E27FC236}">
                    <a16:creationId xmlns:a16="http://schemas.microsoft.com/office/drawing/2014/main" id="{4E876B87-4EE4-4147-A380-E73413E472A1}"/>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7" name="Rectangle 336">
                <a:extLst>
                  <a:ext uri="{FF2B5EF4-FFF2-40B4-BE49-F238E27FC236}">
                    <a16:creationId xmlns:a16="http://schemas.microsoft.com/office/drawing/2014/main" id="{E7E451FD-C13D-BE42-98D3-23EC98757CBA}"/>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8" name="Rectangle 337">
                <a:extLst>
                  <a:ext uri="{FF2B5EF4-FFF2-40B4-BE49-F238E27FC236}">
                    <a16:creationId xmlns:a16="http://schemas.microsoft.com/office/drawing/2014/main" id="{B6E13CEB-D9B4-8546-B703-FB3C46D7DE98}"/>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9" name="Rectangle 338">
                <a:extLst>
                  <a:ext uri="{FF2B5EF4-FFF2-40B4-BE49-F238E27FC236}">
                    <a16:creationId xmlns:a16="http://schemas.microsoft.com/office/drawing/2014/main" id="{F6FBF3E8-42B2-0748-8CB8-86F7571DDFB5}"/>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0" name="Rectangle 339">
                <a:extLst>
                  <a:ext uri="{FF2B5EF4-FFF2-40B4-BE49-F238E27FC236}">
                    <a16:creationId xmlns:a16="http://schemas.microsoft.com/office/drawing/2014/main" id="{7BC3274E-6D2A-C84A-A902-E004E2711BAC}"/>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41" name="Group 340">
              <a:extLst>
                <a:ext uri="{FF2B5EF4-FFF2-40B4-BE49-F238E27FC236}">
                  <a16:creationId xmlns:a16="http://schemas.microsoft.com/office/drawing/2014/main" id="{2E0C14EB-47B5-4543-8428-B29107490E29}"/>
                </a:ext>
              </a:extLst>
            </p:cNvPr>
            <p:cNvGrpSpPr/>
            <p:nvPr userDrawn="1"/>
          </p:nvGrpSpPr>
          <p:grpSpPr>
            <a:xfrm>
              <a:off x="6572884" y="339725"/>
              <a:ext cx="298800" cy="4103688"/>
              <a:chOff x="357779" y="339725"/>
              <a:chExt cx="298800" cy="4103688"/>
            </a:xfrm>
          </p:grpSpPr>
          <p:sp>
            <p:nvSpPr>
              <p:cNvPr id="342" name="Rectangle 341">
                <a:extLst>
                  <a:ext uri="{FF2B5EF4-FFF2-40B4-BE49-F238E27FC236}">
                    <a16:creationId xmlns:a16="http://schemas.microsoft.com/office/drawing/2014/main" id="{7A573DF8-D82D-2349-B81B-DE3EEA4AE399}"/>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3" name="Rectangle 342">
                <a:extLst>
                  <a:ext uri="{FF2B5EF4-FFF2-40B4-BE49-F238E27FC236}">
                    <a16:creationId xmlns:a16="http://schemas.microsoft.com/office/drawing/2014/main" id="{796208DA-1B3B-4648-9E17-ECECB4A972B8}"/>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4" name="Rectangle 343">
                <a:extLst>
                  <a:ext uri="{FF2B5EF4-FFF2-40B4-BE49-F238E27FC236}">
                    <a16:creationId xmlns:a16="http://schemas.microsoft.com/office/drawing/2014/main" id="{D27B1369-1224-6444-9AF5-227073CA3002}"/>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5" name="Rectangle 344">
                <a:extLst>
                  <a:ext uri="{FF2B5EF4-FFF2-40B4-BE49-F238E27FC236}">
                    <a16:creationId xmlns:a16="http://schemas.microsoft.com/office/drawing/2014/main" id="{FBBE84E2-862A-284A-8E59-56E77403B7F0}"/>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6" name="Rectangle 345">
                <a:extLst>
                  <a:ext uri="{FF2B5EF4-FFF2-40B4-BE49-F238E27FC236}">
                    <a16:creationId xmlns:a16="http://schemas.microsoft.com/office/drawing/2014/main" id="{BD2410F2-566E-A546-B6C4-C998A8B9A529}"/>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7" name="Rectangle 346">
                <a:extLst>
                  <a:ext uri="{FF2B5EF4-FFF2-40B4-BE49-F238E27FC236}">
                    <a16:creationId xmlns:a16="http://schemas.microsoft.com/office/drawing/2014/main" id="{E1B5F211-B103-6940-9308-E277685C3554}"/>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8" name="Rectangle 347">
                <a:extLst>
                  <a:ext uri="{FF2B5EF4-FFF2-40B4-BE49-F238E27FC236}">
                    <a16:creationId xmlns:a16="http://schemas.microsoft.com/office/drawing/2014/main" id="{5CA2BE73-B4AC-E64E-8AF1-655C236E0B73}"/>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9" name="Rectangle 348">
                <a:extLst>
                  <a:ext uri="{FF2B5EF4-FFF2-40B4-BE49-F238E27FC236}">
                    <a16:creationId xmlns:a16="http://schemas.microsoft.com/office/drawing/2014/main" id="{C9FA2AA5-991F-774F-929B-4465BB4AB434}"/>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0" name="Group 349">
              <a:extLst>
                <a:ext uri="{FF2B5EF4-FFF2-40B4-BE49-F238E27FC236}">
                  <a16:creationId xmlns:a16="http://schemas.microsoft.com/office/drawing/2014/main" id="{B6E77EC5-1B31-D54A-8CAF-493F78FB7E9C}"/>
                </a:ext>
              </a:extLst>
            </p:cNvPr>
            <p:cNvGrpSpPr/>
            <p:nvPr userDrawn="1"/>
          </p:nvGrpSpPr>
          <p:grpSpPr>
            <a:xfrm>
              <a:off x="7050969" y="339725"/>
              <a:ext cx="298800" cy="4103688"/>
              <a:chOff x="357779" y="339725"/>
              <a:chExt cx="298800" cy="4103688"/>
            </a:xfrm>
          </p:grpSpPr>
          <p:sp>
            <p:nvSpPr>
              <p:cNvPr id="351" name="Rectangle 350">
                <a:extLst>
                  <a:ext uri="{FF2B5EF4-FFF2-40B4-BE49-F238E27FC236}">
                    <a16:creationId xmlns:a16="http://schemas.microsoft.com/office/drawing/2014/main" id="{B39403BF-CD86-5244-A4F4-90FB73B8C55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2" name="Rectangle 351">
                <a:extLst>
                  <a:ext uri="{FF2B5EF4-FFF2-40B4-BE49-F238E27FC236}">
                    <a16:creationId xmlns:a16="http://schemas.microsoft.com/office/drawing/2014/main" id="{618FF3F3-E6CE-6B40-A23C-AE1F3426B227}"/>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3" name="Rectangle 352">
                <a:extLst>
                  <a:ext uri="{FF2B5EF4-FFF2-40B4-BE49-F238E27FC236}">
                    <a16:creationId xmlns:a16="http://schemas.microsoft.com/office/drawing/2014/main" id="{18A7EC7D-C906-1F4B-8CE7-B1CB71868A8B}"/>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4" name="Rectangle 353">
                <a:extLst>
                  <a:ext uri="{FF2B5EF4-FFF2-40B4-BE49-F238E27FC236}">
                    <a16:creationId xmlns:a16="http://schemas.microsoft.com/office/drawing/2014/main" id="{4C386609-CD54-D549-A945-FD3EEC1338F4}"/>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5" name="Rectangle 354">
                <a:extLst>
                  <a:ext uri="{FF2B5EF4-FFF2-40B4-BE49-F238E27FC236}">
                    <a16:creationId xmlns:a16="http://schemas.microsoft.com/office/drawing/2014/main" id="{A016BCB9-5CBD-9A4C-96DE-F9B0BDAA04DF}"/>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6" name="Rectangle 355">
                <a:extLst>
                  <a:ext uri="{FF2B5EF4-FFF2-40B4-BE49-F238E27FC236}">
                    <a16:creationId xmlns:a16="http://schemas.microsoft.com/office/drawing/2014/main" id="{6F92E2B6-B310-E746-90F3-2DB309D50FA7}"/>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7" name="Rectangle 356">
                <a:extLst>
                  <a:ext uri="{FF2B5EF4-FFF2-40B4-BE49-F238E27FC236}">
                    <a16:creationId xmlns:a16="http://schemas.microsoft.com/office/drawing/2014/main" id="{05534660-5F13-9C4B-A801-6DA4ADB27BDB}"/>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8" name="Rectangle 357">
                <a:extLst>
                  <a:ext uri="{FF2B5EF4-FFF2-40B4-BE49-F238E27FC236}">
                    <a16:creationId xmlns:a16="http://schemas.microsoft.com/office/drawing/2014/main" id="{EF58F904-FF63-5242-9C0E-EE9D47A3A716}"/>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59" name="Group 358">
              <a:extLst>
                <a:ext uri="{FF2B5EF4-FFF2-40B4-BE49-F238E27FC236}">
                  <a16:creationId xmlns:a16="http://schemas.microsoft.com/office/drawing/2014/main" id="{B89FE7BE-6867-C447-A1C7-1CB7D1C0670D}"/>
                </a:ext>
              </a:extLst>
            </p:cNvPr>
            <p:cNvGrpSpPr/>
            <p:nvPr userDrawn="1"/>
          </p:nvGrpSpPr>
          <p:grpSpPr>
            <a:xfrm>
              <a:off x="7529054" y="339725"/>
              <a:ext cx="298800" cy="4103688"/>
              <a:chOff x="357779" y="339725"/>
              <a:chExt cx="298800" cy="4103688"/>
            </a:xfrm>
          </p:grpSpPr>
          <p:sp>
            <p:nvSpPr>
              <p:cNvPr id="360" name="Rectangle 359">
                <a:extLst>
                  <a:ext uri="{FF2B5EF4-FFF2-40B4-BE49-F238E27FC236}">
                    <a16:creationId xmlns:a16="http://schemas.microsoft.com/office/drawing/2014/main" id="{51051AB3-2393-CA4F-8B98-FB267798C057}"/>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1" name="Rectangle 360">
                <a:extLst>
                  <a:ext uri="{FF2B5EF4-FFF2-40B4-BE49-F238E27FC236}">
                    <a16:creationId xmlns:a16="http://schemas.microsoft.com/office/drawing/2014/main" id="{4BD73E59-330B-B243-9D45-D8ABE4A1FE54}"/>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2" name="Rectangle 361">
                <a:extLst>
                  <a:ext uri="{FF2B5EF4-FFF2-40B4-BE49-F238E27FC236}">
                    <a16:creationId xmlns:a16="http://schemas.microsoft.com/office/drawing/2014/main" id="{B28C0E1E-3149-AF48-9C52-6FEE6820D3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3" name="Rectangle 362">
                <a:extLst>
                  <a:ext uri="{FF2B5EF4-FFF2-40B4-BE49-F238E27FC236}">
                    <a16:creationId xmlns:a16="http://schemas.microsoft.com/office/drawing/2014/main" id="{F578D518-D4C6-3340-92A1-004B64879116}"/>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4" name="Rectangle 363">
                <a:extLst>
                  <a:ext uri="{FF2B5EF4-FFF2-40B4-BE49-F238E27FC236}">
                    <a16:creationId xmlns:a16="http://schemas.microsoft.com/office/drawing/2014/main" id="{787EC9C8-7D0B-B241-A6A0-86929AE106D7}"/>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5" name="Rectangle 364">
                <a:extLst>
                  <a:ext uri="{FF2B5EF4-FFF2-40B4-BE49-F238E27FC236}">
                    <a16:creationId xmlns:a16="http://schemas.microsoft.com/office/drawing/2014/main" id="{45C29018-6EDF-0A4C-BB8F-A25C9BFD83CD}"/>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6" name="Rectangle 365">
                <a:extLst>
                  <a:ext uri="{FF2B5EF4-FFF2-40B4-BE49-F238E27FC236}">
                    <a16:creationId xmlns:a16="http://schemas.microsoft.com/office/drawing/2014/main" id="{397F3FEF-E8F1-8042-8736-27FC0B6A5DC2}"/>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7" name="Rectangle 366">
                <a:extLst>
                  <a:ext uri="{FF2B5EF4-FFF2-40B4-BE49-F238E27FC236}">
                    <a16:creationId xmlns:a16="http://schemas.microsoft.com/office/drawing/2014/main" id="{68B4801B-337D-6445-99E2-22398C699E22}"/>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68" name="Group 367">
              <a:extLst>
                <a:ext uri="{FF2B5EF4-FFF2-40B4-BE49-F238E27FC236}">
                  <a16:creationId xmlns:a16="http://schemas.microsoft.com/office/drawing/2014/main" id="{14D8F03E-CC06-704C-B484-52938AF29492}"/>
                </a:ext>
              </a:extLst>
            </p:cNvPr>
            <p:cNvGrpSpPr/>
            <p:nvPr userDrawn="1"/>
          </p:nvGrpSpPr>
          <p:grpSpPr>
            <a:xfrm>
              <a:off x="8007139" y="339725"/>
              <a:ext cx="298800" cy="4103688"/>
              <a:chOff x="357779" y="339725"/>
              <a:chExt cx="298800" cy="4103688"/>
            </a:xfrm>
          </p:grpSpPr>
          <p:sp>
            <p:nvSpPr>
              <p:cNvPr id="369" name="Rectangle 368">
                <a:extLst>
                  <a:ext uri="{FF2B5EF4-FFF2-40B4-BE49-F238E27FC236}">
                    <a16:creationId xmlns:a16="http://schemas.microsoft.com/office/drawing/2014/main" id="{F2BB14A5-33B6-6F47-BC0E-2A5E12E9718A}"/>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0" name="Rectangle 369">
                <a:extLst>
                  <a:ext uri="{FF2B5EF4-FFF2-40B4-BE49-F238E27FC236}">
                    <a16:creationId xmlns:a16="http://schemas.microsoft.com/office/drawing/2014/main" id="{4F039FF5-C1ED-3F4F-9C65-F0B9F65C7029}"/>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1" name="Rectangle 370">
                <a:extLst>
                  <a:ext uri="{FF2B5EF4-FFF2-40B4-BE49-F238E27FC236}">
                    <a16:creationId xmlns:a16="http://schemas.microsoft.com/office/drawing/2014/main" id="{F82FF630-960D-194F-BC28-504E56066C74}"/>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2" name="Rectangle 371">
                <a:extLst>
                  <a:ext uri="{FF2B5EF4-FFF2-40B4-BE49-F238E27FC236}">
                    <a16:creationId xmlns:a16="http://schemas.microsoft.com/office/drawing/2014/main" id="{1752EFA1-80DE-E043-BC3A-3883824B28AD}"/>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3" name="Rectangle 372">
                <a:extLst>
                  <a:ext uri="{FF2B5EF4-FFF2-40B4-BE49-F238E27FC236}">
                    <a16:creationId xmlns:a16="http://schemas.microsoft.com/office/drawing/2014/main" id="{403CFBBF-AA33-8B47-8A50-F03774B44E70}"/>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4" name="Rectangle 373">
                <a:extLst>
                  <a:ext uri="{FF2B5EF4-FFF2-40B4-BE49-F238E27FC236}">
                    <a16:creationId xmlns:a16="http://schemas.microsoft.com/office/drawing/2014/main" id="{04A08381-621D-9F4A-8EA1-B44495FBC3A5}"/>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5" name="Rectangle 374">
                <a:extLst>
                  <a:ext uri="{FF2B5EF4-FFF2-40B4-BE49-F238E27FC236}">
                    <a16:creationId xmlns:a16="http://schemas.microsoft.com/office/drawing/2014/main" id="{0D3F86FB-4B9E-C542-8BF3-311A23912121}"/>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6" name="Rectangle 375">
                <a:extLst>
                  <a:ext uri="{FF2B5EF4-FFF2-40B4-BE49-F238E27FC236}">
                    <a16:creationId xmlns:a16="http://schemas.microsoft.com/office/drawing/2014/main" id="{2048D530-260E-784B-8893-0DE1A020B60D}"/>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377" name="Group 376">
              <a:extLst>
                <a:ext uri="{FF2B5EF4-FFF2-40B4-BE49-F238E27FC236}">
                  <a16:creationId xmlns:a16="http://schemas.microsoft.com/office/drawing/2014/main" id="{8952574D-9438-084A-835F-C8BC3A54E16D}"/>
                </a:ext>
              </a:extLst>
            </p:cNvPr>
            <p:cNvGrpSpPr/>
            <p:nvPr userDrawn="1"/>
          </p:nvGrpSpPr>
          <p:grpSpPr>
            <a:xfrm>
              <a:off x="8485219" y="339725"/>
              <a:ext cx="298800" cy="4103688"/>
              <a:chOff x="357779" y="339725"/>
              <a:chExt cx="298800" cy="4103688"/>
            </a:xfrm>
          </p:grpSpPr>
          <p:sp>
            <p:nvSpPr>
              <p:cNvPr id="378" name="Rectangle 377">
                <a:extLst>
                  <a:ext uri="{FF2B5EF4-FFF2-40B4-BE49-F238E27FC236}">
                    <a16:creationId xmlns:a16="http://schemas.microsoft.com/office/drawing/2014/main" id="{652D550B-DAC2-DA4F-A929-3F4B335B6C54}"/>
                  </a:ext>
                </a:extLst>
              </p:cNvPr>
              <p:cNvSpPr/>
              <p:nvPr userDrawn="1"/>
            </p:nvSpPr>
            <p:spPr>
              <a:xfrm>
                <a:off x="357779" y="339725"/>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9" name="Rectangle 378">
                <a:extLst>
                  <a:ext uri="{FF2B5EF4-FFF2-40B4-BE49-F238E27FC236}">
                    <a16:creationId xmlns:a16="http://schemas.microsoft.com/office/drawing/2014/main" id="{76E83691-03FF-E840-8204-8A2B4BD6D39C}"/>
                  </a:ext>
                </a:extLst>
              </p:cNvPr>
              <p:cNvSpPr/>
              <p:nvPr userDrawn="1"/>
            </p:nvSpPr>
            <p:spPr>
              <a:xfrm>
                <a:off x="357779" y="874538"/>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0" name="Rectangle 379">
                <a:extLst>
                  <a:ext uri="{FF2B5EF4-FFF2-40B4-BE49-F238E27FC236}">
                    <a16:creationId xmlns:a16="http://schemas.microsoft.com/office/drawing/2014/main" id="{0B6092A0-2144-4847-95F8-E85E94BA0E9A}"/>
                  </a:ext>
                </a:extLst>
              </p:cNvPr>
              <p:cNvSpPr/>
              <p:nvPr userDrawn="1"/>
            </p:nvSpPr>
            <p:spPr>
              <a:xfrm>
                <a:off x="357779" y="1409351"/>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1" name="Rectangle 380">
                <a:extLst>
                  <a:ext uri="{FF2B5EF4-FFF2-40B4-BE49-F238E27FC236}">
                    <a16:creationId xmlns:a16="http://schemas.microsoft.com/office/drawing/2014/main" id="{1951ACCD-A3CB-A844-AD8E-97B5ED6A8405}"/>
                  </a:ext>
                </a:extLst>
              </p:cNvPr>
              <p:cNvSpPr/>
              <p:nvPr userDrawn="1"/>
            </p:nvSpPr>
            <p:spPr>
              <a:xfrm>
                <a:off x="357779" y="1944164"/>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2" name="Rectangle 381">
                <a:extLst>
                  <a:ext uri="{FF2B5EF4-FFF2-40B4-BE49-F238E27FC236}">
                    <a16:creationId xmlns:a16="http://schemas.microsoft.com/office/drawing/2014/main" id="{C0CC0698-6136-4B41-A16F-439061F46F95}"/>
                  </a:ext>
                </a:extLst>
              </p:cNvPr>
              <p:cNvSpPr/>
              <p:nvPr userDrawn="1"/>
            </p:nvSpPr>
            <p:spPr>
              <a:xfrm>
                <a:off x="357779" y="2478977"/>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3" name="Rectangle 382">
                <a:extLst>
                  <a:ext uri="{FF2B5EF4-FFF2-40B4-BE49-F238E27FC236}">
                    <a16:creationId xmlns:a16="http://schemas.microsoft.com/office/drawing/2014/main" id="{A5A6E64E-2D3C-8D4C-B9C4-6ABB2D24CCD3}"/>
                  </a:ext>
                </a:extLst>
              </p:cNvPr>
              <p:cNvSpPr/>
              <p:nvPr userDrawn="1"/>
            </p:nvSpPr>
            <p:spPr>
              <a:xfrm>
                <a:off x="357779" y="3013790"/>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4" name="Rectangle 383">
                <a:extLst>
                  <a:ext uri="{FF2B5EF4-FFF2-40B4-BE49-F238E27FC236}">
                    <a16:creationId xmlns:a16="http://schemas.microsoft.com/office/drawing/2014/main" id="{2E6A2CA3-6C02-4A48-A0C1-9DB891AD857A}"/>
                  </a:ext>
                </a:extLst>
              </p:cNvPr>
              <p:cNvSpPr/>
              <p:nvPr userDrawn="1"/>
            </p:nvSpPr>
            <p:spPr>
              <a:xfrm>
                <a:off x="357779" y="354860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5" name="Rectangle 384">
                <a:extLst>
                  <a:ext uri="{FF2B5EF4-FFF2-40B4-BE49-F238E27FC236}">
                    <a16:creationId xmlns:a16="http://schemas.microsoft.com/office/drawing/2014/main" id="{C19808B6-A2CD-E847-BD26-4E6E7DC68B00}"/>
                  </a:ext>
                </a:extLst>
              </p:cNvPr>
              <p:cNvSpPr/>
              <p:nvPr userDrawn="1"/>
            </p:nvSpPr>
            <p:spPr>
              <a:xfrm>
                <a:off x="357779" y="4083413"/>
                <a:ext cx="298800" cy="360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spTree>
    <p:extLst>
      <p:ext uri="{BB962C8B-B14F-4D97-AF65-F5344CB8AC3E}">
        <p14:creationId xmlns:p14="http://schemas.microsoft.com/office/powerpoint/2010/main" val="2937181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0.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emf"/><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9.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tx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334269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2" r:id="rId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1434253930"/>
      </p:ext>
    </p:extLst>
  </p:cSld>
  <p:clrMap bg1="lt1" tx1="dk1" bg2="lt2" tx2="dk2" accent1="accent1" accent2="accent2" accent3="accent3" accent4="accent4" accent5="accent5" accent6="accent6" hlink="hlink" folHlink="folHlink"/>
  <p:sldLayoutIdLst>
    <p:sldLayoutId id="2147483715"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44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53" r:id="rId1"/>
    <p:sldLayoutId id="2147483654"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A2C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8229172"/>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0A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FF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bg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bg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66" r:id="rId1"/>
    <p:sldLayoutId id="2147483667"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F8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8775" y="339725"/>
            <a:ext cx="540000" cy="540000"/>
          </a:xfrm>
          <a:prstGeom prst="rect">
            <a:avLst/>
          </a:prstGeom>
        </p:spPr>
      </p:pic>
    </p:spTree>
    <p:extLst>
      <p:ext uri="{BB962C8B-B14F-4D97-AF65-F5344CB8AC3E}">
        <p14:creationId xmlns:p14="http://schemas.microsoft.com/office/powerpoint/2010/main" val="2086552050"/>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71775" y="-1588"/>
            <a:ext cx="6156325" cy="44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15900" y="879475"/>
            <a:ext cx="8712200" cy="385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15900" y="4872038"/>
            <a:ext cx="719138" cy="163512"/>
          </a:xfrm>
          <a:prstGeom prst="rect">
            <a:avLst/>
          </a:prstGeom>
        </p:spPr>
        <p:txBody>
          <a:bodyPr vert="horz" wrap="square" lIns="0" tIns="0" rIns="0" bIns="0" numCol="1" anchor="t" anchorCtr="0" compatLnSpc="1">
            <a:prstTxWarp prst="textNoShape">
              <a:avLst/>
            </a:prstTxWarp>
            <a:noAutofit/>
          </a:bodyPr>
          <a:lstStyle>
            <a:lvl1pPr>
              <a:defRPr sz="900" b="1">
                <a:solidFill>
                  <a:srgbClr val="9BA7A8"/>
                </a:solidFill>
              </a:defRPr>
            </a:lvl1pPr>
          </a:lstStyle>
          <a:p>
            <a:endParaRPr lang="en-GB" altLang="en-US" dirty="0"/>
          </a:p>
        </p:txBody>
      </p:sp>
      <p:sp>
        <p:nvSpPr>
          <p:cNvPr id="5" name="Footer Placeholder 4"/>
          <p:cNvSpPr>
            <a:spLocks noGrp="1"/>
          </p:cNvSpPr>
          <p:nvPr>
            <p:ph type="ftr" sz="quarter" idx="3"/>
          </p:nvPr>
        </p:nvSpPr>
        <p:spPr>
          <a:xfrm>
            <a:off x="935038" y="4872038"/>
            <a:ext cx="7273925" cy="163512"/>
          </a:xfrm>
          <a:prstGeom prst="rect">
            <a:avLst/>
          </a:prstGeom>
        </p:spPr>
        <p:txBody>
          <a:bodyPr vert="horz" wrap="square" lIns="0" tIns="7200" rIns="0" bIns="0" rtlCol="0" anchor="t" anchorCtr="0">
            <a:noAutofit/>
          </a:bodyPr>
          <a:lstStyle>
            <a:lvl1pPr algn="l" eaLnBrk="1" fontAlgn="auto" hangingPunct="1">
              <a:spcBef>
                <a:spcPts val="0"/>
              </a:spcBef>
              <a:spcAft>
                <a:spcPts val="0"/>
              </a:spcAft>
              <a:defRPr sz="950">
                <a:solidFill>
                  <a:srgbClr val="9BA7A8"/>
                </a:solidFill>
                <a:latin typeface="+mn-lt"/>
                <a:ea typeface="+mn-ea"/>
              </a:defRPr>
            </a:lvl1pPr>
          </a:lstStyle>
          <a:p>
            <a:pPr>
              <a:defRPr/>
            </a:pPr>
            <a:r>
              <a:rPr lang="en-GB"/>
              <a:t>Building digital capability</a:t>
            </a:r>
            <a:endParaRPr lang="en-GB" dirty="0"/>
          </a:p>
        </p:txBody>
      </p:sp>
      <p:sp>
        <p:nvSpPr>
          <p:cNvPr id="6" name="Slide Number Placeholder 5"/>
          <p:cNvSpPr>
            <a:spLocks noGrp="1"/>
          </p:cNvSpPr>
          <p:nvPr>
            <p:ph type="sldNum" sz="quarter" idx="4"/>
          </p:nvPr>
        </p:nvSpPr>
        <p:spPr>
          <a:xfrm>
            <a:off x="8208963" y="4872038"/>
            <a:ext cx="719137" cy="163512"/>
          </a:xfrm>
          <a:prstGeom prst="rect">
            <a:avLst/>
          </a:prstGeom>
        </p:spPr>
        <p:txBody>
          <a:bodyPr vert="horz" wrap="square" lIns="0" tIns="0" rIns="0" bIns="0" numCol="1" anchor="t" anchorCtr="0" compatLnSpc="1">
            <a:prstTxWarp prst="textNoShape">
              <a:avLst/>
            </a:prstTxWarp>
            <a:noAutofit/>
          </a:bodyPr>
          <a:lstStyle>
            <a:lvl1pPr algn="r">
              <a:defRPr sz="900" b="1">
                <a:solidFill>
                  <a:srgbClr val="9BA7A8"/>
                </a:solidFill>
              </a:defRPr>
            </a:lvl1pPr>
          </a:lstStyle>
          <a:p>
            <a:fld id="{E7719D54-2036-430F-8725-02EA2B9D1735}" type="slidenum">
              <a:rPr lang="en-GB" altLang="en-US"/>
              <a:pPr/>
              <a:t>‹#›</a:t>
            </a:fld>
            <a:endParaRPr lang="en-GB" altLang="en-US"/>
          </a:p>
        </p:txBody>
      </p:sp>
      <p:pic>
        <p:nvPicPr>
          <p:cNvPr id="1031" name="Picture 6" descr="2013_Jisc_Logo_RGB300(19.5mm).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15900" y="0"/>
            <a:ext cx="719138" cy="41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32" name="Straight Connector 9"/>
          <p:cNvCxnSpPr>
            <a:cxnSpLocks noChangeShapeType="1"/>
          </p:cNvCxnSpPr>
          <p:nvPr/>
        </p:nvCxnSpPr>
        <p:spPr bwMode="auto">
          <a:xfrm>
            <a:off x="215900" y="519113"/>
            <a:ext cx="8712200" cy="0"/>
          </a:xfrm>
          <a:prstGeom prst="line">
            <a:avLst/>
          </a:prstGeom>
          <a:noFill/>
          <a:ln w="6350">
            <a:solidFill>
              <a:srgbClr val="2C3841"/>
            </a:solidFill>
            <a:round/>
            <a:headEnd/>
            <a:tailEnd/>
          </a:ln>
          <a:extLst>
            <a:ext uri="{909E8E84-426E-40dd-AFC4-6F175D3DCCD1}">
              <a14:hiddenFill xmlns:a14="http://schemas.microsoft.com/office/drawing/2010/main" xmlns="">
                <a:noFill/>
              </a14:hiddenFill>
            </a:ext>
          </a:extLst>
        </p:spPr>
      </p:cxnSp>
      <p:cxnSp>
        <p:nvCxnSpPr>
          <p:cNvPr id="1033" name="Straight Connector 10"/>
          <p:cNvCxnSpPr>
            <a:cxnSpLocks noChangeShapeType="1"/>
          </p:cNvCxnSpPr>
          <p:nvPr/>
        </p:nvCxnSpPr>
        <p:spPr bwMode="auto">
          <a:xfrm>
            <a:off x="215900" y="4872038"/>
            <a:ext cx="8712200" cy="0"/>
          </a:xfrm>
          <a:prstGeom prst="line">
            <a:avLst/>
          </a:prstGeom>
          <a:noFill/>
          <a:ln w="6350">
            <a:solidFill>
              <a:srgbClr val="2C384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2069948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1" r:id="rId11"/>
  </p:sldLayoutIdLst>
  <p:hf hdr="0" ftr="0" dt="0"/>
  <p:txStyles>
    <p:titleStyle>
      <a:lvl1pPr algn="r" defTabSz="685800" rtl="0" eaLnBrk="1" fontAlgn="base" hangingPunct="1">
        <a:lnSpc>
          <a:spcPct val="90000"/>
        </a:lnSpc>
        <a:spcBef>
          <a:spcPct val="0"/>
        </a:spcBef>
        <a:spcAft>
          <a:spcPct val="0"/>
        </a:spcAft>
        <a:defRPr sz="2800" b="1" kern="1200">
          <a:solidFill>
            <a:srgbClr val="B71A8B"/>
          </a:solidFill>
          <a:latin typeface="+mj-lt"/>
          <a:ea typeface="MS PGothic" panose="020B0600070205080204" pitchFamily="34" charset="-128"/>
          <a:cs typeface="+mj-cs"/>
        </a:defRPr>
      </a:lvl1pPr>
      <a:lvl2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2pPr>
      <a:lvl3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3pPr>
      <a:lvl4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4pPr>
      <a:lvl5pPr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ea typeface="MS PGothic" panose="020B0600070205080204" pitchFamily="34" charset="-128"/>
        </a:defRPr>
      </a:lvl5pPr>
      <a:lvl6pPr marL="4572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6pPr>
      <a:lvl7pPr marL="9144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7pPr>
      <a:lvl8pPr marL="13716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8pPr>
      <a:lvl9pPr marL="1828800" algn="r" defTabSz="685800" rtl="0" eaLnBrk="1" fontAlgn="base" hangingPunct="1">
        <a:lnSpc>
          <a:spcPct val="90000"/>
        </a:lnSpc>
        <a:spcBef>
          <a:spcPct val="0"/>
        </a:spcBef>
        <a:spcAft>
          <a:spcPct val="0"/>
        </a:spcAft>
        <a:defRPr sz="2800" b="1">
          <a:solidFill>
            <a:srgbClr val="B71A8B"/>
          </a:solidFill>
          <a:latin typeface="Corbel" panose="020B0503020204020204" pitchFamily="34" charset="0"/>
        </a:defRPr>
      </a:lvl9pPr>
    </p:titleStyle>
    <p:bodyStyle>
      <a:lvl1pPr marL="215900" indent="-215900" algn="l" defTabSz="685800" rtl="0" eaLnBrk="1" fontAlgn="base" hangingPunct="1">
        <a:lnSpc>
          <a:spcPct val="90000"/>
        </a:lnSpc>
        <a:spcBef>
          <a:spcPts val="90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1pPr>
      <a:lvl2pPr marL="431800" indent="-215900" algn="l" defTabSz="685800" rtl="0" eaLnBrk="1" fontAlgn="base" hangingPunct="1">
        <a:lnSpc>
          <a:spcPct val="90000"/>
        </a:lnSpc>
        <a:spcBef>
          <a:spcPts val="750"/>
        </a:spcBef>
        <a:spcAft>
          <a:spcPct val="0"/>
        </a:spcAft>
        <a:buClr>
          <a:schemeClr val="accent1"/>
        </a:buClr>
        <a:buSzPct val="120000"/>
        <a:buFont typeface="Corbel" panose="020B0503020204020204" pitchFamily="34" charset="0"/>
        <a:buChar char="›"/>
        <a:defRPr sz="2800" kern="1200">
          <a:solidFill>
            <a:schemeClr val="tx1"/>
          </a:solidFill>
          <a:latin typeface="+mn-lt"/>
          <a:ea typeface="MS PGothic" panose="020B0600070205080204" pitchFamily="34" charset="-128"/>
          <a:cs typeface="+mn-cs"/>
        </a:defRPr>
      </a:lvl2pPr>
      <a:lvl3pPr marL="6477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3pPr>
      <a:lvl4pPr marL="8636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lang="en-US" sz="2400" kern="1200" dirty="0">
          <a:solidFill>
            <a:schemeClr val="tx1"/>
          </a:solidFill>
          <a:latin typeface="+mn-lt"/>
          <a:ea typeface="MS PGothic" panose="020B0600070205080204" pitchFamily="34" charset="-128"/>
          <a:cs typeface="+mn-cs"/>
        </a:defRPr>
      </a:lvl4pPr>
      <a:lvl5pPr marL="1079500" indent="-215900" algn="l" defTabSz="685800" rtl="0" eaLnBrk="1" fontAlgn="base" hangingPunct="1">
        <a:lnSpc>
          <a:spcPct val="90000"/>
        </a:lnSpc>
        <a:spcBef>
          <a:spcPts val="300"/>
        </a:spcBef>
        <a:spcAft>
          <a:spcPct val="0"/>
        </a:spcAft>
        <a:buClr>
          <a:schemeClr val="accent1"/>
        </a:buClr>
        <a:buSzPct val="120000"/>
        <a:buFont typeface="Corbel" panose="020B0503020204020204" pitchFamily="34" charset="0"/>
        <a:buChar char="–"/>
        <a:defRPr sz="24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 uri="{C183D7F6-B498-43B3-948B-1728B52AA6E4}">
                <adec:decorative xmlns:adec="http://schemas.microsoft.com/office/drawing/2017/decorative" val="1"/>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1000" b="0" i="0">
                <a:solidFill>
                  <a:schemeClr val="tx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 uri="{C183D7F6-B498-43B3-948B-1728B52AA6E4}">
                <adec:decorative xmlns:adec="http://schemas.microsoft.com/office/drawing/2017/decorative" val="1"/>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10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11" name="Picture 10">
            <a:extLst>
              <a:ext uri="{FF2B5EF4-FFF2-40B4-BE49-F238E27FC236}">
                <a16:creationId xmlns:a16="http://schemas.microsoft.com/office/drawing/2014/main" id="{D39ECEFD-4A67-4290-8C22-5D11D251499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223336535"/>
      </p:ext>
    </p:extLst>
  </p:cSld>
  <p:clrMap bg1="lt1" tx1="dk1" bg2="lt2" tx2="dk2" accent1="accent1" accent2="accent2" accent3="accent3" accent4="accent4" accent5="accent5" accent6="accent6" hlink="hlink" folHlink="folHlink"/>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7196694-0793-1D46-AAAF-030136BD6B04}"/>
              </a:ext>
            </a:extLst>
          </p:cNvPr>
          <p:cNvSpPr>
            <a:spLocks noGrp="1"/>
          </p:cNvSpPr>
          <p:nvPr>
            <p:ph type="ftr" sz="quarter" idx="3"/>
          </p:nvPr>
        </p:nvSpPr>
        <p:spPr>
          <a:xfrm>
            <a:off x="828430" y="4623775"/>
            <a:ext cx="3641970" cy="360000"/>
          </a:xfrm>
          <a:prstGeom prst="rect">
            <a:avLst/>
          </a:prstGeom>
        </p:spPr>
        <p:txBody>
          <a:bodyPr vert="horz" lIns="0" tIns="0" rIns="0" bIns="0" rtlCol="0" anchor="ctr"/>
          <a:lstStyle>
            <a:lvl1pPr algn="l">
              <a:defRPr sz="800" b="0" i="0">
                <a:solidFill>
                  <a:schemeClr val="tx1"/>
                </a:solidFill>
                <a:latin typeface="+mn-lt"/>
                <a:ea typeface="Roboto Light" panose="02000000000000000000" pitchFamily="2" charset="0"/>
              </a:defRPr>
            </a:lvl1pPr>
          </a:lstStyle>
          <a:p>
            <a:r>
              <a:rPr lang="en-GB"/>
              <a:t>Building digital capability</a:t>
            </a:r>
            <a:endParaRPr lang="en-GB" dirty="0"/>
          </a:p>
        </p:txBody>
      </p:sp>
      <p:sp>
        <p:nvSpPr>
          <p:cNvPr id="6" name="Slide Number Placeholder 5">
            <a:extLst>
              <a:ext uri="{FF2B5EF4-FFF2-40B4-BE49-F238E27FC236}">
                <a16:creationId xmlns:a16="http://schemas.microsoft.com/office/drawing/2014/main" id="{B71F8D01-65AC-4142-B408-57E68E4C01C4}"/>
              </a:ext>
            </a:extLst>
          </p:cNvPr>
          <p:cNvSpPr>
            <a:spLocks noGrp="1"/>
          </p:cNvSpPr>
          <p:nvPr>
            <p:ph type="sldNum" sz="quarter" idx="4"/>
          </p:nvPr>
        </p:nvSpPr>
        <p:spPr>
          <a:xfrm>
            <a:off x="358775" y="4623776"/>
            <a:ext cx="198109" cy="360000"/>
          </a:xfrm>
          <a:prstGeom prst="rect">
            <a:avLst/>
          </a:prstGeom>
        </p:spPr>
        <p:txBody>
          <a:bodyPr vert="horz" lIns="0" tIns="0" rIns="0" bIns="0" rtlCol="0" anchor="ctr" anchorCtr="0"/>
          <a:lstStyle>
            <a:lvl1pPr algn="l">
              <a:defRPr sz="800" b="0" i="0">
                <a:solidFill>
                  <a:schemeClr val="tx1"/>
                </a:solidFill>
                <a:latin typeface="+mn-lt"/>
                <a:ea typeface="Roboto Light" panose="02000000000000000000" pitchFamily="2" charset="0"/>
              </a:defRPr>
            </a:lvl1pPr>
          </a:lstStyle>
          <a:p>
            <a:fld id="{0BD7AF65-ABD8-9745-9161-1D3466EAFE0E}" type="slidenum">
              <a:rPr lang="en-GB" smtClean="0"/>
              <a:pPr/>
              <a:t>‹#›</a:t>
            </a:fld>
            <a:endParaRPr lang="en-GB" dirty="0"/>
          </a:p>
        </p:txBody>
      </p:sp>
      <p:pic>
        <p:nvPicPr>
          <p:cNvPr id="9" name="Picture 8">
            <a:extLst>
              <a:ext uri="{FF2B5EF4-FFF2-40B4-BE49-F238E27FC236}">
                <a16:creationId xmlns:a16="http://schemas.microsoft.com/office/drawing/2014/main" id="{9AB38EC2-F3F4-E14E-9022-4C2CF884E42B}"/>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676489151"/>
      </p:ext>
    </p:extLst>
  </p:cSld>
  <p:clrMap bg1="lt1" tx1="dk1" bg2="lt2" tx2="dk2" accent1="accent1" accent2="accent2" accent3="accent3" accent4="accent4" accent5="accent5" accent6="accent6" hlink="hlink" folHlink="folHlink"/>
  <p:sldLayoutIdLst>
    <p:sldLayoutId id="2147483691" r:id="rId1"/>
    <p:sldLayoutId id="2147483686" r:id="rId2"/>
    <p:sldLayoutId id="2147483687" r:id="rId3"/>
    <p:sldLayoutId id="2147483689" r:id="rId4"/>
    <p:sldLayoutId id="2147483690"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21.png"/><Relationship Id="rId4" Type="http://schemas.openxmlformats.org/officeDocument/2006/relationships/hyperlink" Target="https://jisc.potential.l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digitalcapability.jisc.ac.uk/" TargetMode="Externa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LpmOA6NhzUI&amp;list=PLbKeiLya4JyC9QhcJpag9M8Jc0MtKG1Ic&amp;index=3"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ji.sc/digicap_films"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5.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5.xml"/><Relationship Id="rId5" Type="http://schemas.openxmlformats.org/officeDocument/2006/relationships/image" Target="../media/image46.jpe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hyperlink" Target="https://digitalcapability.jisc.ac.uk/our-service/community-of-practice/" TargetMode="External"/><Relationship Id="rId13" Type="http://schemas.openxmlformats.org/officeDocument/2006/relationships/hyperlink" Target="https://docs.google.com/document/d/12clKcdC--Hdm05EUWuEBG7BVmqK6Hx-HiT5qU9L2_dE/edit" TargetMode="External"/><Relationship Id="rId3" Type="http://schemas.openxmlformats.org/officeDocument/2006/relationships/hyperlink" Target="http://repository.jisc.ac.uk/6629/1/DigicapOrganisationChecklist.docx" TargetMode="External"/><Relationship Id="rId7" Type="http://schemas.openxmlformats.org/officeDocument/2006/relationships/hyperlink" Target="jiscmail.ac.uk/jisc-digcap-ug" TargetMode="External"/><Relationship Id="rId12" Type="http://schemas.openxmlformats.org/officeDocument/2006/relationships/hyperlink" Target="https://digitalcapability.jisc.ac.uk/dashboard/development-pathways/developing-others/developing-others-discovery-tool/developing-others-engaging-users/" TargetMode="External"/><Relationship Id="rId2" Type="http://schemas.openxmlformats.org/officeDocument/2006/relationships/notesSlide" Target="../notesSlides/notesSlide36.xml"/><Relationship Id="rId16" Type="http://schemas.openxmlformats.org/officeDocument/2006/relationships/hyperlink" Target="https://www.youtube.com/watch?v=1Kl0O4DSxrk&amp;feature=youtu.be" TargetMode="External"/><Relationship Id="rId1" Type="http://schemas.openxmlformats.org/officeDocument/2006/relationships/slideLayout" Target="../slideLayouts/slideLayout25.xml"/><Relationship Id="rId6" Type="http://schemas.openxmlformats.org/officeDocument/2006/relationships/hyperlink" Target="https://digitalcapability.jisc.ac.uk/dashboard/subscribers-hub/support-community/" TargetMode="External"/><Relationship Id="rId11" Type="http://schemas.openxmlformats.org/officeDocument/2006/relationships/hyperlink" Target="https://digitalcapability.jiscinvolve.org/wp/2019/05/15/how-the-discovery-tool-can-be-used-with-students/" TargetMode="External"/><Relationship Id="rId5" Type="http://schemas.openxmlformats.org/officeDocument/2006/relationships/hyperlink" Target="https://www.jiscmail.ac.uk/JISC-DIGCAP-SERVICE" TargetMode="External"/><Relationship Id="rId15" Type="http://schemas.openxmlformats.org/officeDocument/2006/relationships/hyperlink" Target="https://docs.google.com/document/d/1k11mrOCQXWge6JKh15YTYIWmiUzgSpLQNpCIhiAgYd8/edit" TargetMode="External"/><Relationship Id="rId10" Type="http://schemas.openxmlformats.org/officeDocument/2006/relationships/hyperlink" Target="https://digitalcapability.jisc.ac.uk/dashboard/subscribers-hub/implementing-discovery-tool-your-organisation/engaging-users/" TargetMode="External"/><Relationship Id="rId4" Type="http://schemas.openxmlformats.org/officeDocument/2006/relationships/hyperlink" Target="https://digitalcapability.jisc.ac.uk/case-studies/" TargetMode="External"/><Relationship Id="rId9" Type="http://schemas.openxmlformats.org/officeDocument/2006/relationships/hyperlink" Target="https://digitalcapability.jisc.ac.uk/dashboard/subscribers-hub/implementing-discovery-tool-your-organisation/" TargetMode="External"/><Relationship Id="rId14" Type="http://schemas.openxmlformats.org/officeDocument/2006/relationships/hyperlink" Target="https://www.youtube.com/watch?v=0mPbZgt1w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digitalcapability.jisc.ac.uk/dashboard/subscribers-hub/support-community/" TargetMode="External"/><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hyperlink" Target="http://www.jiscmail.ac.uk/jisc-digcap-ug" TargetMode="External"/><Relationship Id="rId2" Type="http://schemas.openxmlformats.org/officeDocument/2006/relationships/notesSlide" Target="../notesSlides/notesSlide40.xml"/><Relationship Id="rId1" Type="http://schemas.openxmlformats.org/officeDocument/2006/relationships/slideLayout" Target="../slideLayouts/slideLayout27.xml"/><Relationship Id="rId5" Type="http://schemas.openxmlformats.org/officeDocument/2006/relationships/hyperlink" Target="https://digitalcapability.jisc.ac.uk/our-service/community-of-practice/" TargetMode="Externa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hyperlink" Target="https://www.jisc.ac.uk/training/curriculum-confidence" TargetMode="External"/><Relationship Id="rId2" Type="http://schemas.openxmlformats.org/officeDocument/2006/relationships/notesSlide" Target="../notesSlides/notesSlide41.xml"/><Relationship Id="rId1" Type="http://schemas.openxmlformats.org/officeDocument/2006/relationships/slideLayout" Target="../slideLayouts/slideLayout29.xml"/><Relationship Id="rId6" Type="http://schemas.openxmlformats.org/officeDocument/2006/relationships/hyperlink" Target="https://www.jisc.ac.uk/training/digital-leaders-programme" TargetMode="External"/><Relationship Id="rId5" Type="http://schemas.openxmlformats.org/officeDocument/2006/relationships/image" Target="../media/image51.jpeg"/><Relationship Id="rId4" Type="http://schemas.openxmlformats.org/officeDocument/2006/relationships/hyperlink" Target="https://digitalcapability.jisc.ac.uk/our-service/training-and-webinar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53.tiff"/><Relationship Id="rId3" Type="http://schemas.openxmlformats.org/officeDocument/2006/relationships/image" Target="../media/image52.jpeg"/><Relationship Id="rId7" Type="http://schemas.openxmlformats.org/officeDocument/2006/relationships/hyperlink" Target="https://digitalcapability.jiscinvolve.org/" TargetMode="External"/><Relationship Id="rId2" Type="http://schemas.openxmlformats.org/officeDocument/2006/relationships/notesSlide" Target="../notesSlides/notesSlide42.xml"/><Relationship Id="rId1" Type="http://schemas.openxmlformats.org/officeDocument/2006/relationships/slideLayout" Target="../slideLayouts/slideLayout27.xml"/><Relationship Id="rId6" Type="http://schemas.openxmlformats.org/officeDocument/2006/relationships/hyperlink" Target="http://www.jiscmail.ac.uk/jisc-digcap-ug" TargetMode="External"/><Relationship Id="rId5" Type="http://schemas.openxmlformats.org/officeDocument/2006/relationships/hyperlink" Target="mailto:help@jisc.ac.uk"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digitalcapability.jisc.ac.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9C6EC0-E739-5E4C-8633-71F8E17923B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5" y="1"/>
            <a:ext cx="9141289" cy="5143499"/>
          </a:xfrm>
          <a:prstGeom prst="rect">
            <a:avLst/>
          </a:prstGeom>
        </p:spPr>
      </p:pic>
      <p:sp>
        <p:nvSpPr>
          <p:cNvPr id="8" name="Title 7">
            <a:extLst>
              <a:ext uri="{FF2B5EF4-FFF2-40B4-BE49-F238E27FC236}">
                <a16:creationId xmlns:a16="http://schemas.microsoft.com/office/drawing/2014/main" id="{FB95710F-90DB-40EE-8EF1-BA8D3BA86127}"/>
              </a:ext>
            </a:extLst>
          </p:cNvPr>
          <p:cNvSpPr>
            <a:spLocks noGrp="1"/>
          </p:cNvSpPr>
          <p:nvPr>
            <p:ph type="title" idx="4294967295"/>
          </p:nvPr>
        </p:nvSpPr>
        <p:spPr>
          <a:xfrm>
            <a:off x="228146" y="2514725"/>
            <a:ext cx="7886700" cy="1453118"/>
          </a:xfrm>
          <a:prstGeom prst="rect">
            <a:avLst/>
          </a:prstGeom>
        </p:spPr>
        <p:txBody>
          <a:bodyPr/>
          <a:lstStyle/>
          <a:p>
            <a:r>
              <a:rPr lang="en-GB" sz="3600" dirty="0">
                <a:solidFill>
                  <a:schemeClr val="bg1"/>
                </a:solidFill>
              </a:rPr>
              <a:t>Building digital capability</a:t>
            </a:r>
            <a:br>
              <a:rPr lang="en-GB" sz="3600" dirty="0">
                <a:solidFill>
                  <a:schemeClr val="bg1"/>
                </a:solidFill>
              </a:rPr>
            </a:br>
            <a:br>
              <a:rPr lang="en-GB" sz="3600" dirty="0">
                <a:solidFill>
                  <a:schemeClr val="bg1"/>
                </a:solidFill>
              </a:rPr>
            </a:br>
            <a:r>
              <a:rPr lang="en-GB" sz="2000" dirty="0">
                <a:solidFill>
                  <a:schemeClr val="bg1"/>
                </a:solidFill>
              </a:rPr>
              <a:t>September 2020</a:t>
            </a:r>
            <a:endParaRPr lang="en-GB" sz="3600" dirty="0">
              <a:solidFill>
                <a:schemeClr val="bg1"/>
              </a:solidFill>
            </a:endParaRPr>
          </a:p>
        </p:txBody>
      </p:sp>
      <p:pic>
        <p:nvPicPr>
          <p:cNvPr id="7" name="Picture 6" descr="Jisc logo">
            <a:extLst>
              <a:ext uri="{FF2B5EF4-FFF2-40B4-BE49-F238E27FC236}">
                <a16:creationId xmlns:a16="http://schemas.microsoft.com/office/drawing/2014/main" id="{DD3C8E7B-3566-0F49-AC77-F5C228C429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775" y="339725"/>
            <a:ext cx="540000" cy="540000"/>
          </a:xfrm>
          <a:prstGeom prst="rect">
            <a:avLst/>
          </a:prstGeom>
        </p:spPr>
      </p:pic>
    </p:spTree>
    <p:extLst>
      <p:ext uri="{BB962C8B-B14F-4D97-AF65-F5344CB8AC3E}">
        <p14:creationId xmlns:p14="http://schemas.microsoft.com/office/powerpoint/2010/main" val="67117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1471-987D-4A65-A072-45C88004F2A7}"/>
              </a:ext>
            </a:extLst>
          </p:cNvPr>
          <p:cNvSpPr>
            <a:spLocks noGrp="1"/>
          </p:cNvSpPr>
          <p:nvPr>
            <p:ph type="title"/>
          </p:nvPr>
        </p:nvSpPr>
        <p:spPr/>
        <p:txBody>
          <a:bodyPr/>
          <a:lstStyle/>
          <a:p>
            <a:r>
              <a:rPr lang="en-GB" dirty="0"/>
              <a:t>Contextualising the framework</a:t>
            </a:r>
          </a:p>
        </p:txBody>
      </p:sp>
      <p:sp>
        <p:nvSpPr>
          <p:cNvPr id="4" name="Slide Number Placeholder 3">
            <a:extLst>
              <a:ext uri="{FF2B5EF4-FFF2-40B4-BE49-F238E27FC236}">
                <a16:creationId xmlns:a16="http://schemas.microsoft.com/office/drawing/2014/main" id="{39FAE104-729F-47AA-BFE2-906B9993A5E8}"/>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10</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pic>
        <p:nvPicPr>
          <p:cNvPr id="1026" name="Picture 2" descr="Our digital capabilities framework and the six elements of digital capability.">
            <a:extLst>
              <a:ext uri="{FF2B5EF4-FFF2-40B4-BE49-F238E27FC236}">
                <a16:creationId xmlns:a16="http://schemas.microsoft.com/office/drawing/2014/main" id="{4C029C45-5E51-4B10-8EE6-D8B0ADA0B4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914" y="936867"/>
            <a:ext cx="3195671" cy="32652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74016D4-0BA8-485A-B210-D42A70BC1AB7}"/>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20361937">
            <a:off x="476945" y="1026800"/>
            <a:ext cx="1657249" cy="2277723"/>
          </a:xfrm>
          <a:prstGeom prst="rect">
            <a:avLst/>
          </a:prstGeom>
          <a:ln>
            <a:solidFill>
              <a:schemeClr val="accent1">
                <a:lumMod val="75000"/>
              </a:schemeClr>
            </a:solidFill>
          </a:ln>
        </p:spPr>
      </p:pic>
      <p:pic>
        <p:nvPicPr>
          <p:cNvPr id="10" name="Picture 9">
            <a:extLst>
              <a:ext uri="{FF2B5EF4-FFF2-40B4-BE49-F238E27FC236}">
                <a16:creationId xmlns:a16="http://schemas.microsoft.com/office/drawing/2014/main" id="{3739B405-32D5-4E5F-85BC-4822599E12CC}"/>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rot="21105297">
            <a:off x="1340152" y="866201"/>
            <a:ext cx="1499872" cy="2057853"/>
          </a:xfrm>
          <a:prstGeom prst="rect">
            <a:avLst/>
          </a:prstGeom>
          <a:ln>
            <a:solidFill>
              <a:schemeClr val="accent1">
                <a:lumMod val="75000"/>
              </a:schemeClr>
            </a:solidFill>
          </a:ln>
        </p:spPr>
      </p:pic>
      <p:pic>
        <p:nvPicPr>
          <p:cNvPr id="11" name="Picture 10">
            <a:extLst>
              <a:ext uri="{FF2B5EF4-FFF2-40B4-BE49-F238E27FC236}">
                <a16:creationId xmlns:a16="http://schemas.microsoft.com/office/drawing/2014/main" id="{E06E6ECF-27E3-4D9B-A58E-BB46DB2D21B1}"/>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570587">
            <a:off x="2109335" y="897205"/>
            <a:ext cx="1431745" cy="1959828"/>
          </a:xfrm>
          <a:prstGeom prst="rect">
            <a:avLst/>
          </a:prstGeom>
          <a:ln>
            <a:solidFill>
              <a:schemeClr val="accent1">
                <a:lumMod val="75000"/>
              </a:schemeClr>
            </a:solidFill>
          </a:ln>
        </p:spPr>
      </p:pic>
      <p:pic>
        <p:nvPicPr>
          <p:cNvPr id="12" name="Picture 11">
            <a:extLst>
              <a:ext uri="{FF2B5EF4-FFF2-40B4-BE49-F238E27FC236}">
                <a16:creationId xmlns:a16="http://schemas.microsoft.com/office/drawing/2014/main" id="{22E58D00-CB86-4BAB-9C7C-0A73F4B3ED60}"/>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rot="1368097">
            <a:off x="2915540" y="1111788"/>
            <a:ext cx="1509410" cy="2057853"/>
          </a:xfrm>
          <a:prstGeom prst="rect">
            <a:avLst/>
          </a:prstGeom>
          <a:ln>
            <a:solidFill>
              <a:schemeClr val="accent1">
                <a:lumMod val="75000"/>
              </a:schemeClr>
            </a:solidFill>
          </a:ln>
        </p:spPr>
      </p:pic>
      <p:pic>
        <p:nvPicPr>
          <p:cNvPr id="14" name="Picture 13">
            <a:extLst>
              <a:ext uri="{FF2B5EF4-FFF2-40B4-BE49-F238E27FC236}">
                <a16:creationId xmlns:a16="http://schemas.microsoft.com/office/drawing/2014/main" id="{2F6A34AF-8FFF-40F4-9158-694847CF6714}"/>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305569" y="2157572"/>
            <a:ext cx="1825744" cy="2549289"/>
          </a:xfrm>
          <a:prstGeom prst="rect">
            <a:avLst/>
          </a:prstGeom>
          <a:ln>
            <a:solidFill>
              <a:schemeClr val="accent1">
                <a:lumMod val="75000"/>
              </a:schemeClr>
            </a:solidFill>
          </a:ln>
        </p:spPr>
      </p:pic>
      <p:pic>
        <p:nvPicPr>
          <p:cNvPr id="13" name="Picture 12">
            <a:extLst>
              <a:ext uri="{FF2B5EF4-FFF2-40B4-BE49-F238E27FC236}">
                <a16:creationId xmlns:a16="http://schemas.microsoft.com/office/drawing/2014/main" id="{D3443BD5-A0ED-416F-B9F5-944E0EDA1DFE}"/>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125250" y="2569471"/>
            <a:ext cx="1895938" cy="2549289"/>
          </a:xfrm>
          <a:prstGeom prst="rect">
            <a:avLst/>
          </a:prstGeom>
          <a:ln>
            <a:solidFill>
              <a:schemeClr val="accent1">
                <a:lumMod val="75000"/>
              </a:schemeClr>
            </a:solidFill>
          </a:ln>
        </p:spPr>
      </p:pic>
    </p:spTree>
    <p:extLst>
      <p:ext uri="{BB962C8B-B14F-4D97-AF65-F5344CB8AC3E}">
        <p14:creationId xmlns:p14="http://schemas.microsoft.com/office/powerpoint/2010/main" val="268981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1EB08-F682-4A59-991D-47603733ABFC}"/>
              </a:ext>
            </a:extLst>
          </p:cNvPr>
          <p:cNvSpPr>
            <a:spLocks noGrp="1"/>
          </p:cNvSpPr>
          <p:nvPr>
            <p:ph type="title"/>
          </p:nvPr>
        </p:nvSpPr>
        <p:spPr>
          <a:xfrm>
            <a:off x="457829" y="1977139"/>
            <a:ext cx="6518277" cy="341572"/>
          </a:xfrm>
        </p:spPr>
        <p:txBody>
          <a:bodyPr/>
          <a:lstStyle/>
          <a:p>
            <a:r>
              <a:rPr lang="en-GB" dirty="0"/>
              <a:t>Introducing the discovery tool</a:t>
            </a:r>
          </a:p>
        </p:txBody>
      </p:sp>
      <p:sp>
        <p:nvSpPr>
          <p:cNvPr id="5" name="Slide Number Placeholder 4">
            <a:extLst>
              <a:ext uri="{FF2B5EF4-FFF2-40B4-BE49-F238E27FC236}">
                <a16:creationId xmlns:a16="http://schemas.microsoft.com/office/drawing/2014/main" id="{8C0370D9-E8F7-4B67-8AA2-250EEAA084CB}"/>
              </a:ext>
            </a:extLst>
          </p:cNvPr>
          <p:cNvSpPr>
            <a:spLocks noGrp="1"/>
          </p:cNvSpPr>
          <p:nvPr>
            <p:ph type="sldNum" sz="quarter" idx="12"/>
          </p:nvPr>
        </p:nvSpPr>
        <p:spPr/>
        <p:txBody>
          <a:bodyPr/>
          <a:lstStyle/>
          <a:p>
            <a:fld id="{0BD7AF65-ABD8-9745-9161-1D3466EAFE0E}" type="slidenum">
              <a:rPr lang="en-GB" smtClean="0"/>
              <a:pPr/>
              <a:t>11</a:t>
            </a:fld>
            <a:endParaRPr lang="en-GB" dirty="0"/>
          </a:p>
        </p:txBody>
      </p:sp>
    </p:spTree>
    <p:extLst>
      <p:ext uri="{BB962C8B-B14F-4D97-AF65-F5344CB8AC3E}">
        <p14:creationId xmlns:p14="http://schemas.microsoft.com/office/powerpoint/2010/main" val="219816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42F34F-0097-4C15-B756-FD8D8F77AFF8}"/>
              </a:ext>
            </a:extLst>
          </p:cNvPr>
          <p:cNvSpPr>
            <a:spLocks noGrp="1"/>
          </p:cNvSpPr>
          <p:nvPr>
            <p:ph type="title"/>
          </p:nvPr>
        </p:nvSpPr>
        <p:spPr>
          <a:xfrm>
            <a:off x="358774" y="339725"/>
            <a:ext cx="8551050" cy="456998"/>
          </a:xfrm>
        </p:spPr>
        <p:txBody>
          <a:bodyPr/>
          <a:lstStyle/>
          <a:p>
            <a:r>
              <a:rPr lang="en-GB" dirty="0"/>
              <a:t>A starting point for staff and students: the discovery tool</a:t>
            </a:r>
          </a:p>
        </p:txBody>
      </p:sp>
      <p:sp>
        <p:nvSpPr>
          <p:cNvPr id="5" name="Slide Number Placeholder 4">
            <a:extLst>
              <a:ext uri="{FF2B5EF4-FFF2-40B4-BE49-F238E27FC236}">
                <a16:creationId xmlns:a16="http://schemas.microsoft.com/office/drawing/2014/main" id="{3B5053F4-7DA9-4B17-A699-48783B30DD27}"/>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
        <p:nvSpPr>
          <p:cNvPr id="2" name="Rectangle 1">
            <a:extLst>
              <a:ext uri="{FF2B5EF4-FFF2-40B4-BE49-F238E27FC236}">
                <a16:creationId xmlns:a16="http://schemas.microsoft.com/office/drawing/2014/main" id="{8B695B31-87B5-4AEB-A8AF-967116F4B3B8}"/>
              </a:ext>
            </a:extLst>
          </p:cNvPr>
          <p:cNvSpPr/>
          <p:nvPr/>
        </p:nvSpPr>
        <p:spPr>
          <a:xfrm>
            <a:off x="358774" y="930457"/>
            <a:ext cx="3867538" cy="3416320"/>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Discovery tool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 self-administered quiz about professional digital practices (in education)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Designed to give useful feedback including 'next steps' and links to resources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Reflective, informative and developmental</a:t>
            </a:r>
          </a:p>
        </p:txBody>
      </p:sp>
      <p:pic>
        <p:nvPicPr>
          <p:cNvPr id="14" name="Content Placeholder 6">
            <a:extLst>
              <a:ext uri="{FF2B5EF4-FFF2-40B4-BE49-F238E27FC236}">
                <a16:creationId xmlns:a16="http://schemas.microsoft.com/office/drawing/2014/main" id="{7A98DD54-4FE4-425D-B70C-4ACA8625D04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7440"/>
          <a:stretch/>
        </p:blipFill>
        <p:spPr>
          <a:xfrm>
            <a:off x="4572000" y="1262086"/>
            <a:ext cx="4337824" cy="2766152"/>
          </a:xfrm>
          <a:prstGeom prst="rect">
            <a:avLst/>
          </a:prstGeom>
          <a:effectLst>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043FB794-5BF3-4D25-9625-7FE386796ACD}"/>
              </a:ext>
            </a:extLst>
          </p:cNvPr>
          <p:cNvSpPr txBox="1"/>
          <p:nvPr/>
        </p:nvSpPr>
        <p:spPr>
          <a:xfrm>
            <a:off x="5605272" y="4115944"/>
            <a:ext cx="3968496"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jisc.potential.ly</a:t>
            </a:r>
            <a:endParaRPr kumimoji="0" lang="en-GB"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3D6782A3-1D34-4FDA-95C3-CE121368B336}"/>
              </a:ext>
              <a:ext uri="{C183D7F6-B498-43B3-948B-1728B52AA6E4}">
                <adec:decorative xmlns:adec="http://schemas.microsoft.com/office/drawing/2017/decorative" val="1"/>
              </a:ext>
            </a:extLst>
          </p:cNvPr>
          <p:cNvPicPr>
            <a:picLocks noChangeAspect="1"/>
          </p:cNvPicPr>
          <p:nvPr/>
        </p:nvPicPr>
        <p:blipFill rotWithShape="1">
          <a:blip r:embed="rId5"/>
          <a:srcRect l="19492" t="37309" r="16156" b="1343"/>
          <a:stretch/>
        </p:blipFill>
        <p:spPr>
          <a:xfrm>
            <a:off x="5005533" y="1887348"/>
            <a:ext cx="3779693" cy="2144861"/>
          </a:xfrm>
          <a:prstGeom prst="rect">
            <a:avLst/>
          </a:prstGeom>
        </p:spPr>
      </p:pic>
    </p:spTree>
    <p:extLst>
      <p:ext uri="{BB962C8B-B14F-4D97-AF65-F5344CB8AC3E}">
        <p14:creationId xmlns:p14="http://schemas.microsoft.com/office/powerpoint/2010/main" val="5733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E65-DF07-4DFE-81CA-3D6EB8D1CF2B}"/>
              </a:ext>
            </a:extLst>
          </p:cNvPr>
          <p:cNvSpPr>
            <a:spLocks noGrp="1"/>
          </p:cNvSpPr>
          <p:nvPr>
            <p:ph type="title"/>
          </p:nvPr>
        </p:nvSpPr>
        <p:spPr/>
        <p:txBody>
          <a:bodyPr/>
          <a:lstStyle/>
          <a:p>
            <a:r>
              <a:rPr lang="en-GB" dirty="0"/>
              <a:t>Dashboards – staff and students</a:t>
            </a:r>
          </a:p>
        </p:txBody>
      </p:sp>
      <p:sp>
        <p:nvSpPr>
          <p:cNvPr id="5" name="Text Placeholder 4">
            <a:extLst>
              <a:ext uri="{FF2B5EF4-FFF2-40B4-BE49-F238E27FC236}">
                <a16:creationId xmlns:a16="http://schemas.microsoft.com/office/drawing/2014/main" id="{4B93937A-14D8-4B55-ADBE-6B812573B12E}"/>
              </a:ext>
            </a:extLst>
          </p:cNvPr>
          <p:cNvSpPr>
            <a:spLocks noGrp="1"/>
          </p:cNvSpPr>
          <p:nvPr>
            <p:ph type="body" idx="13"/>
          </p:nvPr>
        </p:nvSpPr>
        <p:spPr/>
        <p:txBody>
          <a:bodyPr/>
          <a:lstStyle/>
          <a:p>
            <a:r>
              <a:rPr lang="en-GB" sz="2000" dirty="0"/>
              <a:t>Staff 						Student</a:t>
            </a:r>
          </a:p>
        </p:txBody>
      </p:sp>
      <p:pic>
        <p:nvPicPr>
          <p:cNvPr id="7" name="Content Placeholder 6" descr="Image of the staff dashboard">
            <a:extLst>
              <a:ext uri="{FF2B5EF4-FFF2-40B4-BE49-F238E27FC236}">
                <a16:creationId xmlns:a16="http://schemas.microsoft.com/office/drawing/2014/main" id="{6EDADBAE-F1DB-4F7F-BD24-0ADBC7B63C33}"/>
              </a:ext>
            </a:extLst>
          </p:cNvPr>
          <p:cNvPicPr>
            <a:picLocks noChangeAspect="1"/>
          </p:cNvPicPr>
          <p:nvPr/>
        </p:nvPicPr>
        <p:blipFill rotWithShape="1">
          <a:blip r:embed="rId3">
            <a:extLst>
              <a:ext uri="{28A0092B-C50C-407E-A947-70E740481C1C}">
                <a14:useLocalDpi xmlns:a14="http://schemas.microsoft.com/office/drawing/2010/main" val="0"/>
              </a:ext>
            </a:extLst>
          </a:blip>
          <a:srcRect t="7440" b="7143"/>
          <a:stretch/>
        </p:blipFill>
        <p:spPr>
          <a:xfrm>
            <a:off x="67626" y="1491672"/>
            <a:ext cx="4265983" cy="2510398"/>
          </a:xfrm>
          <a:prstGeom prst="rect">
            <a:avLst/>
          </a:prstGeom>
          <a:effectLst>
            <a:outerShdw blurRad="63500" sx="102000" sy="102000" algn="ctr" rotWithShape="0">
              <a:prstClr val="black">
                <a:alpha val="40000"/>
              </a:prstClr>
            </a:outerShdw>
          </a:effectLst>
        </p:spPr>
      </p:pic>
      <p:pic>
        <p:nvPicPr>
          <p:cNvPr id="8" name="Picture 7" descr="Image of the staff dashboard">
            <a:extLst>
              <a:ext uri="{FF2B5EF4-FFF2-40B4-BE49-F238E27FC236}">
                <a16:creationId xmlns:a16="http://schemas.microsoft.com/office/drawing/2014/main" id="{0AF235E2-C8B6-4906-9792-82347D573531}"/>
              </a:ext>
            </a:extLst>
          </p:cNvPr>
          <p:cNvPicPr>
            <a:picLocks noChangeAspect="1"/>
          </p:cNvPicPr>
          <p:nvPr/>
        </p:nvPicPr>
        <p:blipFill rotWithShape="1">
          <a:blip r:embed="rId4"/>
          <a:srcRect l="19492" t="40219" r="17988" b="12868"/>
          <a:stretch/>
        </p:blipFill>
        <p:spPr>
          <a:xfrm>
            <a:off x="457829" y="2266783"/>
            <a:ext cx="3672095" cy="1640169"/>
          </a:xfrm>
          <a:prstGeom prst="rect">
            <a:avLst/>
          </a:prstGeom>
        </p:spPr>
      </p:pic>
      <p:pic>
        <p:nvPicPr>
          <p:cNvPr id="1026" name="Picture 2" descr="Screenshot of the student dashboard">
            <a:extLst>
              <a:ext uri="{FF2B5EF4-FFF2-40B4-BE49-F238E27FC236}">
                <a16:creationId xmlns:a16="http://schemas.microsoft.com/office/drawing/2014/main" id="{BDD29527-FB13-4413-B99D-F337F83B14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865" r="524" b="19383"/>
          <a:stretch/>
        </p:blipFill>
        <p:spPr bwMode="auto">
          <a:xfrm>
            <a:off x="4425880" y="1491672"/>
            <a:ext cx="4416563" cy="251039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14CDBE-71B8-4819-AA4C-53E073CC1341}"/>
              </a:ext>
            </a:extLst>
          </p:cNvPr>
          <p:cNvSpPr>
            <a:spLocks noGrp="1"/>
          </p:cNvSpPr>
          <p:nvPr>
            <p:ph type="sldNum" sz="quarter" idx="12"/>
          </p:nvPr>
        </p:nvSpPr>
        <p:spPr/>
        <p:txBody>
          <a:bodyPr/>
          <a:lstStyle/>
          <a:p>
            <a:fld id="{0BD7AF65-ABD8-9745-9161-1D3466EAFE0E}" type="slidenum">
              <a:rPr lang="en-GB" smtClean="0"/>
              <a:pPr/>
              <a:t>13</a:t>
            </a:fld>
            <a:endParaRPr lang="en-GB" dirty="0"/>
          </a:p>
        </p:txBody>
      </p:sp>
    </p:spTree>
    <p:extLst>
      <p:ext uri="{BB962C8B-B14F-4D97-AF65-F5344CB8AC3E}">
        <p14:creationId xmlns:p14="http://schemas.microsoft.com/office/powerpoint/2010/main" val="3272074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82EC-D8BC-4070-81E7-B256219E33EC}"/>
              </a:ext>
            </a:extLst>
          </p:cNvPr>
          <p:cNvSpPr>
            <a:spLocks noGrp="1"/>
          </p:cNvSpPr>
          <p:nvPr>
            <p:ph type="title"/>
          </p:nvPr>
        </p:nvSpPr>
        <p:spPr/>
        <p:txBody>
          <a:bodyPr/>
          <a:lstStyle/>
          <a:p>
            <a:r>
              <a:rPr lang="en-GB" dirty="0"/>
              <a:t>Question bank</a:t>
            </a:r>
          </a:p>
        </p:txBody>
      </p:sp>
      <p:sp>
        <p:nvSpPr>
          <p:cNvPr id="5" name="Slide Number Placeholder 4">
            <a:extLst>
              <a:ext uri="{FF2B5EF4-FFF2-40B4-BE49-F238E27FC236}">
                <a16:creationId xmlns:a16="http://schemas.microsoft.com/office/drawing/2014/main" id="{3B5053F4-7DA9-4B17-A699-48783B30DD27}"/>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pic>
        <p:nvPicPr>
          <p:cNvPr id="9" name="Content Placeholder 6">
            <a:extLst>
              <a:ext uri="{FF2B5EF4-FFF2-40B4-BE49-F238E27FC236}">
                <a16:creationId xmlns:a16="http://schemas.microsoft.com/office/drawing/2014/main" id="{09A21162-0282-45C1-B5B3-15AC301EFC2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440"/>
          <a:stretch/>
        </p:blipFill>
        <p:spPr>
          <a:xfrm>
            <a:off x="1257687" y="804618"/>
            <a:ext cx="6518277" cy="4156587"/>
          </a:xfrm>
          <a:prstGeom prst="rect">
            <a:avLst/>
          </a:prstGeom>
          <a:effectLst>
            <a:outerShdw blurRad="63500" sx="102000" sy="102000" algn="ctr" rotWithShape="0">
              <a:prstClr val="black">
                <a:alpha val="40000"/>
              </a:prstClr>
            </a:outerShdw>
          </a:effectLst>
        </p:spPr>
      </p:pic>
      <p:sp>
        <p:nvSpPr>
          <p:cNvPr id="12" name="Oval 11">
            <a:extLst>
              <a:ext uri="{FF2B5EF4-FFF2-40B4-BE49-F238E27FC236}">
                <a16:creationId xmlns:a16="http://schemas.microsoft.com/office/drawing/2014/main" id="{3C244CCA-ED3D-423F-A78E-B695E959284C}"/>
              </a:ext>
              <a:ext uri="{C183D7F6-B498-43B3-948B-1728B52AA6E4}">
                <adec:decorative xmlns:adec="http://schemas.microsoft.com/office/drawing/2017/decorative" val="1"/>
              </a:ext>
            </a:extLst>
          </p:cNvPr>
          <p:cNvSpPr/>
          <p:nvPr/>
        </p:nvSpPr>
        <p:spPr>
          <a:xfrm>
            <a:off x="1257687" y="2051985"/>
            <a:ext cx="522987" cy="519765"/>
          </a:xfrm>
          <a:prstGeom prst="ellipse">
            <a:avLst/>
          </a:prstGeom>
          <a:solidFill>
            <a:schemeClr val="bg2">
              <a:alpha val="3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err="1">
              <a:ln>
                <a:noFill/>
              </a:ln>
              <a:solidFill>
                <a:srgbClr val="000000"/>
              </a:solidFill>
              <a:effectLst/>
              <a:uLnTx/>
              <a:uFillTx/>
              <a:latin typeface="Corbel"/>
              <a:ea typeface="+mn-ea"/>
              <a:cs typeface="+mn-cs"/>
            </a:endParaRPr>
          </a:p>
        </p:txBody>
      </p:sp>
      <p:sp>
        <p:nvSpPr>
          <p:cNvPr id="10" name="Freeform: Shape 9">
            <a:extLst>
              <a:ext uri="{FF2B5EF4-FFF2-40B4-BE49-F238E27FC236}">
                <a16:creationId xmlns:a16="http://schemas.microsoft.com/office/drawing/2014/main" id="{582C73B2-AE2D-4401-831B-2800B46461E9}"/>
              </a:ext>
              <a:ext uri="{C183D7F6-B498-43B3-948B-1728B52AA6E4}">
                <adec:decorative xmlns:adec="http://schemas.microsoft.com/office/drawing/2017/decorative" val="1"/>
              </a:ext>
            </a:extLst>
          </p:cNvPr>
          <p:cNvSpPr/>
          <p:nvPr/>
        </p:nvSpPr>
        <p:spPr>
          <a:xfrm>
            <a:off x="1784470" y="804617"/>
            <a:ext cx="1462987" cy="4156587"/>
          </a:xfrm>
          <a:custGeom>
            <a:avLst/>
            <a:gdLst>
              <a:gd name="connsiteX0" fmla="*/ 0 w 1429305"/>
              <a:gd name="connsiteY0" fmla="*/ 1660124 h 4101483"/>
              <a:gd name="connsiteX1" fmla="*/ 1429305 w 1429305"/>
              <a:gd name="connsiteY1" fmla="*/ 0 h 4101483"/>
              <a:gd name="connsiteX2" fmla="*/ 1429305 w 1429305"/>
              <a:gd name="connsiteY2" fmla="*/ 4101483 h 4101483"/>
              <a:gd name="connsiteX3" fmla="*/ 0 w 1429305"/>
              <a:gd name="connsiteY3" fmla="*/ 1660124 h 4101483"/>
            </a:gdLst>
            <a:ahLst/>
            <a:cxnLst>
              <a:cxn ang="0">
                <a:pos x="connsiteX0" y="connsiteY0"/>
              </a:cxn>
              <a:cxn ang="0">
                <a:pos x="connsiteX1" y="connsiteY1"/>
              </a:cxn>
              <a:cxn ang="0">
                <a:pos x="connsiteX2" y="connsiteY2"/>
              </a:cxn>
              <a:cxn ang="0">
                <a:pos x="connsiteX3" y="connsiteY3"/>
              </a:cxn>
            </a:cxnLst>
            <a:rect l="l" t="t" r="r" b="b"/>
            <a:pathLst>
              <a:path w="1429305" h="4101483">
                <a:moveTo>
                  <a:pt x="0" y="1660124"/>
                </a:moveTo>
                <a:lnTo>
                  <a:pt x="1429305" y="0"/>
                </a:lnTo>
                <a:lnTo>
                  <a:pt x="1429305" y="4101483"/>
                </a:lnTo>
                <a:lnTo>
                  <a:pt x="0" y="1660124"/>
                </a:lnTo>
                <a:close/>
              </a:path>
            </a:pathLst>
          </a:custGeom>
          <a:solidFill>
            <a:schemeClr val="bg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err="1">
              <a:ln>
                <a:noFill/>
              </a:ln>
              <a:solidFill>
                <a:srgbClr val="000000"/>
              </a:solidFill>
              <a:effectLst/>
              <a:uLnTx/>
              <a:uFillTx/>
              <a:latin typeface="Corbel"/>
              <a:ea typeface="+mn-ea"/>
              <a:cs typeface="+mn-cs"/>
            </a:endParaRPr>
          </a:p>
        </p:txBody>
      </p:sp>
      <p:pic>
        <p:nvPicPr>
          <p:cNvPr id="4" name="Picture 3">
            <a:extLst>
              <a:ext uri="{FF2B5EF4-FFF2-40B4-BE49-F238E27FC236}">
                <a16:creationId xmlns:a16="http://schemas.microsoft.com/office/drawing/2014/main" id="{F8E79BB7-A1A2-4CDA-BBC7-888BE471F705}"/>
              </a:ext>
              <a:ext uri="{C183D7F6-B498-43B3-948B-1728B52AA6E4}">
                <adec:decorative xmlns:adec="http://schemas.microsoft.com/office/drawing/2017/decorative" val="1"/>
              </a:ext>
            </a:extLst>
          </p:cNvPr>
          <p:cNvPicPr>
            <a:picLocks noChangeAspect="1"/>
          </p:cNvPicPr>
          <p:nvPr/>
        </p:nvPicPr>
        <p:blipFill rotWithShape="1">
          <a:blip r:embed="rId4"/>
          <a:srcRect l="20971" t="28108" r="31696" b="3544"/>
          <a:stretch/>
        </p:blipFill>
        <p:spPr>
          <a:xfrm>
            <a:off x="3249355" y="911486"/>
            <a:ext cx="4528507" cy="3892289"/>
          </a:xfrm>
          <a:prstGeom prst="rect">
            <a:avLst/>
          </a:prstGeom>
        </p:spPr>
      </p:pic>
    </p:spTree>
    <p:extLst>
      <p:ext uri="{BB962C8B-B14F-4D97-AF65-F5344CB8AC3E}">
        <p14:creationId xmlns:p14="http://schemas.microsoft.com/office/powerpoint/2010/main" val="2686032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F035-F961-428E-8F09-C913736357EF}"/>
              </a:ext>
            </a:extLst>
          </p:cNvPr>
          <p:cNvSpPr>
            <a:spLocks noGrp="1"/>
          </p:cNvSpPr>
          <p:nvPr>
            <p:ph type="title"/>
          </p:nvPr>
        </p:nvSpPr>
        <p:spPr/>
        <p:txBody>
          <a:bodyPr/>
          <a:lstStyle/>
          <a:p>
            <a:r>
              <a:rPr lang="en-GB" dirty="0"/>
              <a:t>Each question set has two question types:</a:t>
            </a:r>
          </a:p>
        </p:txBody>
      </p:sp>
      <p:sp>
        <p:nvSpPr>
          <p:cNvPr id="5" name="Slide Number Placeholder 4">
            <a:extLst>
              <a:ext uri="{FF2B5EF4-FFF2-40B4-BE49-F238E27FC236}">
                <a16:creationId xmlns:a16="http://schemas.microsoft.com/office/drawing/2014/main" id="{0AD2909A-07F0-4578-8E07-FAEFEDC92682}"/>
              </a:ext>
            </a:extLst>
          </p:cNvPr>
          <p:cNvSpPr>
            <a:spLocks noGrp="1"/>
          </p:cNvSpPr>
          <p:nvPr>
            <p:ph type="sldNum" sz="quarter" idx="12"/>
          </p:nvPr>
        </p:nvSpPr>
        <p:spPr/>
        <p:txBody>
          <a:bodyPr/>
          <a:lstStyle/>
          <a:p>
            <a:fld id="{0BD7AF65-ABD8-9745-9161-1D3466EAFE0E}" type="slidenum">
              <a:rPr lang="en-GB" smtClean="0"/>
              <a:pPr/>
              <a:t>15</a:t>
            </a:fld>
            <a:endParaRPr lang="en-GB" dirty="0"/>
          </a:p>
        </p:txBody>
      </p:sp>
      <p:sp>
        <p:nvSpPr>
          <p:cNvPr id="16" name="Oval 15" descr="Question type 1: activity (grid)">
            <a:extLst>
              <a:ext uri="{FF2B5EF4-FFF2-40B4-BE49-F238E27FC236}">
                <a16:creationId xmlns:a16="http://schemas.microsoft.com/office/drawing/2014/main" id="{268267F8-C43D-45A4-A4A4-1E61D255F31E}"/>
              </a:ext>
            </a:extLst>
          </p:cNvPr>
          <p:cNvSpPr/>
          <p:nvPr/>
        </p:nvSpPr>
        <p:spPr>
          <a:xfrm>
            <a:off x="360228" y="1849383"/>
            <a:ext cx="503616" cy="503616"/>
          </a:xfrm>
          <a:prstGeom prst="ellipse">
            <a:avLst/>
          </a:prstGeom>
          <a:solidFill>
            <a:srgbClr val="00A08C"/>
          </a:solidFill>
          <a:ln w="12700" cap="flat" cmpd="sng" algn="ctr">
            <a:noFill/>
            <a:prstDash val="solid"/>
            <a:miter lim="800000"/>
          </a:ln>
          <a:effectLst/>
        </p:spPr>
        <p:txBody>
          <a:bodyPr rtlCol="0" anchor="ctr"/>
          <a:lstStyle/>
          <a:p>
            <a:pPr algn="ctr">
              <a:defRPr/>
            </a:pPr>
            <a:r>
              <a:rPr lang="en-GB" sz="2000" b="1" kern="0" dirty="0">
                <a:solidFill>
                  <a:srgbClr val="FFFFFF"/>
                </a:solidFill>
                <a:latin typeface="Arial" panose="020B0604020202020204" pitchFamily="34" charset="0"/>
                <a:cs typeface="Arial" panose="020B0604020202020204" pitchFamily="34" charset="0"/>
              </a:rPr>
              <a:t>1</a:t>
            </a:r>
          </a:p>
        </p:txBody>
      </p:sp>
      <p:sp>
        <p:nvSpPr>
          <p:cNvPr id="20" name="TextBox 19">
            <a:extLst>
              <a:ext uri="{FF2B5EF4-FFF2-40B4-BE49-F238E27FC236}">
                <a16:creationId xmlns:a16="http://schemas.microsoft.com/office/drawing/2014/main" id="{B62F09E0-833A-4CE7-85E8-5C9B37FD97F4}"/>
              </a:ext>
            </a:extLst>
          </p:cNvPr>
          <p:cNvSpPr txBox="1"/>
          <p:nvPr/>
        </p:nvSpPr>
        <p:spPr>
          <a:xfrm>
            <a:off x="945856" y="1938276"/>
            <a:ext cx="1888784" cy="328554"/>
          </a:xfrm>
          <a:prstGeom prst="rect">
            <a:avLst/>
          </a:prstGeom>
          <a:noFill/>
        </p:spPr>
        <p:txBody>
          <a:bodyPr wrap="square" lIns="53786" tIns="26893" rIns="53786" bIns="26893" rtlCol="0" anchor="ctr" anchorCtr="0">
            <a:spAutoFit/>
          </a:bodyPr>
          <a:lstStyle/>
          <a:p>
            <a:pPr>
              <a:lnSpc>
                <a:spcPct val="99000"/>
              </a:lnSpc>
            </a:pPr>
            <a:r>
              <a:rPr lang="en-GB" sz="1800" dirty="0">
                <a:latin typeface="Arial" panose="020B0604020202020204" pitchFamily="34" charset="0"/>
                <a:cs typeface="Arial" panose="020B0604020202020204" pitchFamily="34" charset="0"/>
              </a:rPr>
              <a:t>Activity (grid)</a:t>
            </a:r>
          </a:p>
        </p:txBody>
      </p:sp>
      <p:pic>
        <p:nvPicPr>
          <p:cNvPr id="6" name="Picture 5" descr="Example of an activity question.">
            <a:extLst>
              <a:ext uri="{FF2B5EF4-FFF2-40B4-BE49-F238E27FC236}">
                <a16:creationId xmlns:a16="http://schemas.microsoft.com/office/drawing/2014/main" id="{9E5C6608-A5A5-4A0C-8205-11534A331BBB}"/>
              </a:ext>
              <a:ext uri="{C183D7F6-B498-43B3-948B-1728B52AA6E4}">
                <adec:decorative xmlns:adec="http://schemas.microsoft.com/office/drawing/2017/decorative" val="0"/>
              </a:ext>
            </a:extLst>
          </p:cNvPr>
          <p:cNvPicPr>
            <a:picLocks noChangeAspect="1"/>
          </p:cNvPicPr>
          <p:nvPr/>
        </p:nvPicPr>
        <p:blipFill rotWithShape="1">
          <a:blip r:embed="rId3"/>
          <a:srcRect l="4345" t="27093" r="4631" b="26753"/>
          <a:stretch/>
        </p:blipFill>
        <p:spPr>
          <a:xfrm>
            <a:off x="2958910" y="1306140"/>
            <a:ext cx="4991100" cy="1423565"/>
          </a:xfrm>
          <a:prstGeom prst="rect">
            <a:avLst/>
          </a:prstGeom>
          <a:ln w="6350">
            <a:solidFill>
              <a:schemeClr val="accent1"/>
            </a:solidFill>
          </a:ln>
        </p:spPr>
      </p:pic>
      <p:sp>
        <p:nvSpPr>
          <p:cNvPr id="18" name="Oval 17" descr="Question type 2: confidence">
            <a:extLst>
              <a:ext uri="{FF2B5EF4-FFF2-40B4-BE49-F238E27FC236}">
                <a16:creationId xmlns:a16="http://schemas.microsoft.com/office/drawing/2014/main" id="{ADE9ABAC-AD06-438C-8797-01AD88A6F8B8}"/>
              </a:ext>
            </a:extLst>
          </p:cNvPr>
          <p:cNvSpPr/>
          <p:nvPr/>
        </p:nvSpPr>
        <p:spPr>
          <a:xfrm>
            <a:off x="362971" y="3423898"/>
            <a:ext cx="503616" cy="503616"/>
          </a:xfrm>
          <a:prstGeom prst="ellipse">
            <a:avLst/>
          </a:prstGeom>
          <a:solidFill>
            <a:srgbClr val="00A08C"/>
          </a:solidFill>
          <a:ln w="12700" cap="flat" cmpd="sng" algn="ctr">
            <a:noFill/>
            <a:prstDash val="solid"/>
            <a:miter lim="800000"/>
          </a:ln>
          <a:effectLst/>
        </p:spPr>
        <p:txBody>
          <a:bodyPr rtlCol="0" anchor="ctr"/>
          <a:lstStyle/>
          <a:p>
            <a:pPr algn="ctr">
              <a:defRPr/>
            </a:pPr>
            <a:r>
              <a:rPr lang="en-GB" sz="2000" b="1" kern="0" dirty="0">
                <a:solidFill>
                  <a:srgbClr val="FFFFFF"/>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ED7F1448-8136-41DE-9C64-FA4E7FFE0146}"/>
              </a:ext>
            </a:extLst>
          </p:cNvPr>
          <p:cNvSpPr txBox="1"/>
          <p:nvPr/>
        </p:nvSpPr>
        <p:spPr>
          <a:xfrm>
            <a:off x="930358" y="3511429"/>
            <a:ext cx="1573329" cy="328554"/>
          </a:xfrm>
          <a:prstGeom prst="rect">
            <a:avLst/>
          </a:prstGeom>
          <a:noFill/>
        </p:spPr>
        <p:txBody>
          <a:bodyPr wrap="square" lIns="53786" tIns="26893" rIns="53786" bIns="26893" rtlCol="0" anchor="ctr" anchorCtr="0">
            <a:spAutoFit/>
          </a:bodyPr>
          <a:lstStyle/>
          <a:p>
            <a:pPr>
              <a:lnSpc>
                <a:spcPct val="99000"/>
              </a:lnSpc>
            </a:pPr>
            <a:r>
              <a:rPr lang="en-GB" sz="1800" dirty="0">
                <a:latin typeface="Arial" panose="020B0604020202020204" pitchFamily="34" charset="0"/>
                <a:cs typeface="Arial" panose="020B0604020202020204" pitchFamily="34" charset="0"/>
              </a:rPr>
              <a:t>Confidence</a:t>
            </a:r>
          </a:p>
        </p:txBody>
      </p:sp>
      <p:pic>
        <p:nvPicPr>
          <p:cNvPr id="8" name="Picture 7" descr="Example of a confidence question.">
            <a:extLst>
              <a:ext uri="{FF2B5EF4-FFF2-40B4-BE49-F238E27FC236}">
                <a16:creationId xmlns:a16="http://schemas.microsoft.com/office/drawing/2014/main" id="{E4746D80-5E3C-4E36-9FB0-E5F42C9EDAD6}"/>
              </a:ext>
            </a:extLst>
          </p:cNvPr>
          <p:cNvPicPr>
            <a:picLocks noChangeAspect="1"/>
          </p:cNvPicPr>
          <p:nvPr/>
        </p:nvPicPr>
        <p:blipFill rotWithShape="1">
          <a:blip r:embed="rId4"/>
          <a:srcRect l="17903" t="29866" r="18428" b="35331"/>
          <a:stretch/>
        </p:blipFill>
        <p:spPr>
          <a:xfrm>
            <a:off x="3506622" y="3076800"/>
            <a:ext cx="3895675" cy="1197810"/>
          </a:xfrm>
          <a:prstGeom prst="rect">
            <a:avLst/>
          </a:prstGeom>
          <a:ln w="6350">
            <a:solidFill>
              <a:schemeClr val="accent1"/>
            </a:solidFill>
          </a:ln>
        </p:spPr>
      </p:pic>
    </p:spTree>
    <p:extLst>
      <p:ext uri="{BB962C8B-B14F-4D97-AF65-F5344CB8AC3E}">
        <p14:creationId xmlns:p14="http://schemas.microsoft.com/office/powerpoint/2010/main" val="354328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4" y="312293"/>
            <a:ext cx="7178495" cy="341572"/>
          </a:xfrm>
        </p:spPr>
        <p:txBody>
          <a:bodyPr/>
          <a:lstStyle/>
          <a:p>
            <a:r>
              <a:rPr lang="en-GB" dirty="0"/>
              <a:t>Individual report</a:t>
            </a:r>
          </a:p>
        </p:txBody>
      </p:sp>
      <p:sp>
        <p:nvSpPr>
          <p:cNvPr id="14" name="Text Placeholder 5">
            <a:extLst>
              <a:ext uri="{FF2B5EF4-FFF2-40B4-BE49-F238E27FC236}">
                <a16:creationId xmlns:a16="http://schemas.microsoft.com/office/drawing/2014/main" id="{CF02B061-C38A-4E8C-A70D-366629E87E2C}"/>
              </a:ext>
            </a:extLst>
          </p:cNvPr>
          <p:cNvSpPr>
            <a:spLocks noGrp="1"/>
          </p:cNvSpPr>
          <p:nvPr>
            <p:ph type="body" idx="13"/>
          </p:nvPr>
        </p:nvSpPr>
        <p:spPr>
          <a:xfrm>
            <a:off x="358775" y="815376"/>
            <a:ext cx="5015866" cy="1742039"/>
          </a:xfrm>
        </p:spPr>
        <p:txBody>
          <a:bodyPr/>
          <a:lstStyle/>
          <a:p>
            <a:pPr marL="36513" indent="-36513"/>
            <a:r>
              <a:rPr lang="en-GB" sz="1800" dirty="0"/>
              <a:t>Each element has:</a:t>
            </a:r>
          </a:p>
          <a:p>
            <a:pPr marL="182563" indent="-182563">
              <a:buFont typeface="Arial" panose="020B0604020202020204" pitchFamily="34" charset="0"/>
              <a:buChar char="•"/>
            </a:pPr>
            <a:r>
              <a:rPr lang="en-GB" sz="1800" b="1" dirty="0"/>
              <a:t>Level:</a:t>
            </a:r>
            <a:r>
              <a:rPr lang="en-GB" sz="1800" dirty="0"/>
              <a:t> developing | capable | proficient</a:t>
            </a:r>
          </a:p>
          <a:p>
            <a:pPr marL="182563" indent="-182563">
              <a:buFont typeface="Arial" panose="020B0604020202020204" pitchFamily="34" charset="0"/>
              <a:buChar char="•"/>
            </a:pPr>
            <a:r>
              <a:rPr lang="en-GB" sz="1800" b="1" dirty="0"/>
              <a:t>Next steps:</a:t>
            </a:r>
            <a:r>
              <a:rPr lang="en-GB" sz="1800" dirty="0"/>
              <a:t> what people at this level can try to develop further</a:t>
            </a:r>
          </a:p>
          <a:p>
            <a:pPr marL="182563" indent="-182563">
              <a:buFont typeface="Arial" panose="020B0604020202020204" pitchFamily="34" charset="0"/>
              <a:buChar char="•"/>
            </a:pPr>
            <a:r>
              <a:rPr lang="en-GB" sz="1800" b="1" dirty="0"/>
              <a:t>Resources:</a:t>
            </a:r>
            <a:r>
              <a:rPr lang="en-GB" sz="1800" dirty="0"/>
              <a:t> links to selected resources for further exploration</a:t>
            </a:r>
          </a:p>
          <a:p>
            <a:pPr marL="36513" indent="-36513"/>
            <a:endParaRPr lang="en-GB" dirty="0"/>
          </a:p>
        </p:txBody>
      </p:sp>
      <p:grpSp>
        <p:nvGrpSpPr>
          <p:cNvPr id="15" name="Group 14" descr="Screenshots of the individual report, the resources and a digital badge">
            <a:extLst>
              <a:ext uri="{FF2B5EF4-FFF2-40B4-BE49-F238E27FC236}">
                <a16:creationId xmlns:a16="http://schemas.microsoft.com/office/drawing/2014/main" id="{DEE819F6-76E8-4F29-B073-8D2E439CFD71}"/>
              </a:ext>
            </a:extLst>
          </p:cNvPr>
          <p:cNvGrpSpPr/>
          <p:nvPr/>
        </p:nvGrpSpPr>
        <p:grpSpPr>
          <a:xfrm>
            <a:off x="692119" y="822182"/>
            <a:ext cx="8076637" cy="3946169"/>
            <a:chOff x="692119" y="822182"/>
            <a:chExt cx="8076637" cy="3946169"/>
          </a:xfrm>
        </p:grpSpPr>
        <p:pic>
          <p:nvPicPr>
            <p:cNvPr id="16" name="Picture 15" descr="Example of a report">
              <a:extLst>
                <a:ext uri="{FF2B5EF4-FFF2-40B4-BE49-F238E27FC236}">
                  <a16:creationId xmlns:a16="http://schemas.microsoft.com/office/drawing/2014/main" id="{A7A84BA7-09E8-4B7C-8B63-BA0FA06BE0DF}"/>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1201" y="822182"/>
              <a:ext cx="3187555" cy="3438392"/>
            </a:xfrm>
            <a:prstGeom prst="rect">
              <a:avLst/>
            </a:prstGeom>
            <a:ln w="9525">
              <a:solidFill>
                <a:schemeClr val="tx1">
                  <a:lumMod val="20000"/>
                  <a:lumOff val="80000"/>
                </a:schemeClr>
              </a:solidFill>
            </a:ln>
            <a:effectLst/>
          </p:spPr>
        </p:pic>
        <p:pic>
          <p:nvPicPr>
            <p:cNvPr id="17" name="Picture 16" descr="Screenshot of the resource carousel">
              <a:extLst>
                <a:ext uri="{FF2B5EF4-FFF2-40B4-BE49-F238E27FC236}">
                  <a16:creationId xmlns:a16="http://schemas.microsoft.com/office/drawing/2014/main" id="{C2A7F486-9B3A-457D-A793-37888FE70E16}"/>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2119" y="2796903"/>
              <a:ext cx="4118419" cy="1678245"/>
            </a:xfrm>
            <a:prstGeom prst="rect">
              <a:avLst/>
            </a:prstGeom>
            <a:ln w="9525">
              <a:solidFill>
                <a:schemeClr val="bg1">
                  <a:lumMod val="85000"/>
                </a:schemeClr>
              </a:solidFill>
            </a:ln>
            <a:effectLst/>
          </p:spPr>
        </p:pic>
        <p:pic>
          <p:nvPicPr>
            <p:cNvPr id="18" name="Picture 17" descr="Image of a digital badge">
              <a:extLst>
                <a:ext uri="{FF2B5EF4-FFF2-40B4-BE49-F238E27FC236}">
                  <a16:creationId xmlns:a16="http://schemas.microsoft.com/office/drawing/2014/main" id="{0176D52D-8EA1-48A5-A7E0-68C518C2B293}"/>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96628" y="3401305"/>
              <a:ext cx="1328211" cy="1367046"/>
            </a:xfrm>
            <a:prstGeom prst="rect">
              <a:avLst/>
            </a:prstGeom>
          </p:spPr>
        </p:pic>
      </p:grpSp>
      <p:sp>
        <p:nvSpPr>
          <p:cNvPr id="13" name="TextBox 12">
            <a:extLst>
              <a:ext uri="{FF2B5EF4-FFF2-40B4-BE49-F238E27FC236}">
                <a16:creationId xmlns:a16="http://schemas.microsoft.com/office/drawing/2014/main" id="{E2CF0E82-30B2-45BD-9F19-CC7FD289818A}"/>
              </a:ext>
            </a:extLst>
          </p:cNvPr>
          <p:cNvSpPr txBox="1"/>
          <p:nvPr/>
        </p:nvSpPr>
        <p:spPr>
          <a:xfrm>
            <a:off x="2795588" y="4739549"/>
            <a:ext cx="5989638" cy="307777"/>
          </a:xfrm>
          <a:prstGeom prst="rect">
            <a:avLst/>
          </a:prstGeom>
          <a:noFill/>
        </p:spPr>
        <p:txBody>
          <a:bodyPr wrap="square" rtlCol="0">
            <a:spAutoFit/>
          </a:bodyPr>
          <a:lstStyle/>
          <a:p>
            <a:r>
              <a:rPr lang="en-GB" sz="1400" dirty="0"/>
              <a:t>Option to request a </a:t>
            </a:r>
            <a:r>
              <a:rPr lang="en-GB" sz="1400" b="1" dirty="0"/>
              <a:t>digital badge </a:t>
            </a:r>
            <a:r>
              <a:rPr lang="en-GB" sz="1400" dirty="0"/>
              <a:t>on completion of each question set</a:t>
            </a:r>
          </a:p>
        </p:txBody>
      </p:sp>
    </p:spTree>
    <p:extLst>
      <p:ext uri="{BB962C8B-B14F-4D97-AF65-F5344CB8AC3E}">
        <p14:creationId xmlns:p14="http://schemas.microsoft.com/office/powerpoint/2010/main" val="3862210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9EF0-3520-44E1-BFBA-4EC1504E7FDB}"/>
              </a:ext>
            </a:extLst>
          </p:cNvPr>
          <p:cNvSpPr>
            <a:spLocks noGrp="1"/>
          </p:cNvSpPr>
          <p:nvPr>
            <p:ph type="title"/>
          </p:nvPr>
        </p:nvSpPr>
        <p:spPr/>
        <p:txBody>
          <a:bodyPr/>
          <a:lstStyle/>
          <a:p>
            <a:r>
              <a:rPr lang="en-GB" dirty="0"/>
              <a:t>Ability to surface local resources</a:t>
            </a:r>
            <a:br>
              <a:rPr lang="en-GB" dirty="0"/>
            </a:br>
            <a:br>
              <a:rPr lang="en-GB" dirty="0"/>
            </a:br>
            <a:br>
              <a:rPr lang="en-GB" dirty="0"/>
            </a:br>
            <a:endParaRPr lang="en-GB" dirty="0"/>
          </a:p>
        </p:txBody>
      </p:sp>
      <p:sp>
        <p:nvSpPr>
          <p:cNvPr id="5" name="Slide Number Placeholder 4">
            <a:extLst>
              <a:ext uri="{FF2B5EF4-FFF2-40B4-BE49-F238E27FC236}">
                <a16:creationId xmlns:a16="http://schemas.microsoft.com/office/drawing/2014/main" id="{2B838617-9605-4888-A56D-0715BBD724A0}"/>
              </a:ext>
            </a:extLst>
          </p:cNvPr>
          <p:cNvSpPr>
            <a:spLocks noGrp="1"/>
          </p:cNvSpPr>
          <p:nvPr>
            <p:ph type="sldNum" sz="quarter" idx="12"/>
          </p:nvPr>
        </p:nvSpPr>
        <p:spPr/>
        <p:txBody>
          <a:bodyPr/>
          <a:lstStyle/>
          <a:p>
            <a:fld id="{0BD7AF65-ABD8-9745-9161-1D3466EAFE0E}" type="slidenum">
              <a:rPr lang="en-GB" smtClean="0"/>
              <a:pPr/>
              <a:t>17</a:t>
            </a:fld>
            <a:endParaRPr lang="en-GB" dirty="0"/>
          </a:p>
        </p:txBody>
      </p:sp>
      <p:pic>
        <p:nvPicPr>
          <p:cNvPr id="14" name="Picture 13">
            <a:extLst>
              <a:ext uri="{FF2B5EF4-FFF2-40B4-BE49-F238E27FC236}">
                <a16:creationId xmlns:a16="http://schemas.microsoft.com/office/drawing/2014/main" id="{145B7AD6-2C2E-4A49-8769-91E4949F147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820" y="1109061"/>
            <a:ext cx="752853" cy="1108132"/>
          </a:xfrm>
          <a:prstGeom prst="rect">
            <a:avLst/>
          </a:prstGeom>
          <a:effectLst>
            <a:outerShdw blurRad="63500" sx="102000" sy="102000" algn="ctr" rotWithShape="0">
              <a:prstClr val="black">
                <a:alpha val="40000"/>
              </a:prstClr>
            </a:outerShdw>
          </a:effectLst>
        </p:spPr>
      </p:pic>
      <p:grpSp>
        <p:nvGrpSpPr>
          <p:cNvPr id="10" name="Group 9">
            <a:extLst>
              <a:ext uri="{FF2B5EF4-FFF2-40B4-BE49-F238E27FC236}">
                <a16:creationId xmlns:a16="http://schemas.microsoft.com/office/drawing/2014/main" id="{F6C13DCE-CF9E-46DA-9B36-5813B0D528ED}"/>
              </a:ext>
              <a:ext uri="{C183D7F6-B498-43B3-948B-1728B52AA6E4}">
                <adec:decorative xmlns:adec="http://schemas.microsoft.com/office/drawing/2017/decorative" val="1"/>
              </a:ext>
            </a:extLst>
          </p:cNvPr>
          <p:cNvGrpSpPr/>
          <p:nvPr/>
        </p:nvGrpSpPr>
        <p:grpSpPr>
          <a:xfrm>
            <a:off x="1701709" y="1287634"/>
            <a:ext cx="5740580" cy="2602905"/>
            <a:chOff x="1646206" y="1137639"/>
            <a:chExt cx="5740580" cy="2602905"/>
          </a:xfrm>
        </p:grpSpPr>
        <p:sp>
          <p:nvSpPr>
            <p:cNvPr id="9" name="TextBox 8">
              <a:extLst>
                <a:ext uri="{FF2B5EF4-FFF2-40B4-BE49-F238E27FC236}">
                  <a16:creationId xmlns:a16="http://schemas.microsoft.com/office/drawing/2014/main" id="{9AA115F3-249F-479E-A6D0-399403C78F57}"/>
                </a:ext>
              </a:extLst>
            </p:cNvPr>
            <p:cNvSpPr txBox="1"/>
            <p:nvPr/>
          </p:nvSpPr>
          <p:spPr>
            <a:xfrm>
              <a:off x="1646206" y="1137639"/>
              <a:ext cx="5740579" cy="338554"/>
            </a:xfrm>
            <a:prstGeom prst="rect">
              <a:avLst/>
            </a:prstGeom>
            <a:solidFill>
              <a:schemeClr val="bg1"/>
            </a:solidFill>
          </p:spPr>
          <p:txBody>
            <a:bodyPr wrap="square" rtlCol="0">
              <a:spAutoFit/>
            </a:bodyPr>
            <a:lstStyle/>
            <a:p>
              <a:r>
                <a:rPr lang="en-GB" sz="1600" b="1" dirty="0"/>
                <a:t>Resources added by institutions to feedback reports</a:t>
              </a:r>
            </a:p>
          </p:txBody>
        </p:sp>
        <p:pic>
          <p:nvPicPr>
            <p:cNvPr id="8" name="Picture 7" descr="Example of screenshot showing resources added by institutions to feedback reports.">
              <a:extLst>
                <a:ext uri="{FF2B5EF4-FFF2-40B4-BE49-F238E27FC236}">
                  <a16:creationId xmlns:a16="http://schemas.microsoft.com/office/drawing/2014/main" id="{E926FBA1-A8AC-4DA1-B628-CD0BFA15F0A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46207" y="1401273"/>
              <a:ext cx="5740579" cy="2339271"/>
            </a:xfrm>
            <a:prstGeom prst="rect">
              <a:avLst/>
            </a:prstGeom>
            <a:ln w="9525">
              <a:solidFill>
                <a:schemeClr val="bg1">
                  <a:lumMod val="85000"/>
                </a:schemeClr>
              </a:solidFill>
            </a:ln>
            <a:effectLst/>
          </p:spPr>
        </p:pic>
      </p:grpSp>
      <p:pic>
        <p:nvPicPr>
          <p:cNvPr id="15" name="Picture 14">
            <a:extLst>
              <a:ext uri="{FF2B5EF4-FFF2-40B4-BE49-F238E27FC236}">
                <a16:creationId xmlns:a16="http://schemas.microsoft.com/office/drawing/2014/main" id="{9D589619-95B3-482D-8EFE-79C6EADAEE7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64826" y="3555785"/>
            <a:ext cx="1034837" cy="9669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6497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82EC-D8BC-4070-81E7-B256219E33EC}"/>
              </a:ext>
            </a:extLst>
          </p:cNvPr>
          <p:cNvSpPr>
            <a:spLocks noGrp="1"/>
          </p:cNvSpPr>
          <p:nvPr>
            <p:ph type="title"/>
          </p:nvPr>
        </p:nvSpPr>
        <p:spPr/>
        <p:txBody>
          <a:bodyPr/>
          <a:lstStyle/>
          <a:p>
            <a:r>
              <a:rPr lang="en-GB" dirty="0"/>
              <a:t>Resource bank</a:t>
            </a:r>
          </a:p>
        </p:txBody>
      </p:sp>
      <p:sp>
        <p:nvSpPr>
          <p:cNvPr id="5" name="Slide Number Placeholder 4">
            <a:extLst>
              <a:ext uri="{FF2B5EF4-FFF2-40B4-BE49-F238E27FC236}">
                <a16:creationId xmlns:a16="http://schemas.microsoft.com/office/drawing/2014/main" id="{3B5053F4-7DA9-4B17-A699-48783B30DD27}"/>
              </a:ext>
            </a:extLst>
          </p:cNvPr>
          <p:cNvSpPr>
            <a:spLocks noGrp="1"/>
          </p:cNvSpPr>
          <p:nvPr>
            <p:ph type="sldNum" sz="quarter" idx="12"/>
          </p:nvPr>
        </p:nvSpPr>
        <p:spPr/>
        <p:txBody>
          <a:bodyPr/>
          <a:lstStyle/>
          <a:p>
            <a:fld id="{0BD7AF65-ABD8-9745-9161-1D3466EAFE0E}" type="slidenum">
              <a:rPr lang="en-GB" smtClean="0"/>
              <a:pPr/>
              <a:t>18</a:t>
            </a:fld>
            <a:endParaRPr lang="en-GB" dirty="0"/>
          </a:p>
        </p:txBody>
      </p:sp>
      <p:pic>
        <p:nvPicPr>
          <p:cNvPr id="9" name="Content Placeholder 6">
            <a:extLst>
              <a:ext uri="{FF2B5EF4-FFF2-40B4-BE49-F238E27FC236}">
                <a16:creationId xmlns:a16="http://schemas.microsoft.com/office/drawing/2014/main" id="{09A21162-0282-45C1-B5B3-15AC301EFC2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7440"/>
          <a:stretch/>
        </p:blipFill>
        <p:spPr>
          <a:xfrm>
            <a:off x="1257687" y="804618"/>
            <a:ext cx="6518277" cy="4156587"/>
          </a:xfrm>
          <a:prstGeom prst="rect">
            <a:avLst/>
          </a:prstGeom>
          <a:effectLst>
            <a:outerShdw blurRad="63500" sx="102000" sy="102000" algn="ctr" rotWithShape="0">
              <a:prstClr val="black">
                <a:alpha val="40000"/>
              </a:prstClr>
            </a:outerShdw>
          </a:effectLst>
        </p:spPr>
      </p:pic>
      <p:sp>
        <p:nvSpPr>
          <p:cNvPr id="11" name="Freeform: Shape 10">
            <a:extLst>
              <a:ext uri="{FF2B5EF4-FFF2-40B4-BE49-F238E27FC236}">
                <a16:creationId xmlns:a16="http://schemas.microsoft.com/office/drawing/2014/main" id="{C7411B32-93F6-42D7-A137-34247B37B176}"/>
              </a:ext>
              <a:ext uri="{C183D7F6-B498-43B3-948B-1728B52AA6E4}">
                <adec:decorative xmlns:adec="http://schemas.microsoft.com/office/drawing/2017/decorative" val="1"/>
              </a:ext>
            </a:extLst>
          </p:cNvPr>
          <p:cNvSpPr/>
          <p:nvPr/>
        </p:nvSpPr>
        <p:spPr>
          <a:xfrm>
            <a:off x="1780672" y="791598"/>
            <a:ext cx="1622785" cy="4227868"/>
          </a:xfrm>
          <a:custGeom>
            <a:avLst/>
            <a:gdLst>
              <a:gd name="connsiteX0" fmla="*/ 0 w 1580225"/>
              <a:gd name="connsiteY0" fmla="*/ 994299 h 4554244"/>
              <a:gd name="connsiteX1" fmla="*/ 1580225 w 1580225"/>
              <a:gd name="connsiteY1" fmla="*/ 0 h 4554244"/>
              <a:gd name="connsiteX2" fmla="*/ 1580225 w 1580225"/>
              <a:gd name="connsiteY2" fmla="*/ 4554244 h 4554244"/>
              <a:gd name="connsiteX3" fmla="*/ 0 w 1580225"/>
              <a:gd name="connsiteY3" fmla="*/ 994299 h 4554244"/>
            </a:gdLst>
            <a:ahLst/>
            <a:cxnLst>
              <a:cxn ang="0">
                <a:pos x="connsiteX0" y="connsiteY0"/>
              </a:cxn>
              <a:cxn ang="0">
                <a:pos x="connsiteX1" y="connsiteY1"/>
              </a:cxn>
              <a:cxn ang="0">
                <a:pos x="connsiteX2" y="connsiteY2"/>
              </a:cxn>
              <a:cxn ang="0">
                <a:pos x="connsiteX3" y="connsiteY3"/>
              </a:cxn>
            </a:cxnLst>
            <a:rect l="l" t="t" r="r" b="b"/>
            <a:pathLst>
              <a:path w="1580225" h="4554244">
                <a:moveTo>
                  <a:pt x="0" y="994299"/>
                </a:moveTo>
                <a:lnTo>
                  <a:pt x="1580225" y="0"/>
                </a:lnTo>
                <a:lnTo>
                  <a:pt x="1580225" y="4554244"/>
                </a:lnTo>
                <a:lnTo>
                  <a:pt x="0" y="994299"/>
                </a:lnTo>
                <a:close/>
              </a:path>
            </a:pathLst>
          </a:custGeom>
          <a:solidFill>
            <a:schemeClr val="bg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err="1">
              <a:ln>
                <a:noFill/>
              </a:ln>
              <a:solidFill>
                <a:srgbClr val="000000"/>
              </a:solidFill>
              <a:effectLst/>
              <a:uLnTx/>
              <a:uFillTx/>
              <a:latin typeface="Corbel"/>
              <a:ea typeface="+mn-ea"/>
              <a:cs typeface="+mn-cs"/>
            </a:endParaRPr>
          </a:p>
        </p:txBody>
      </p:sp>
      <p:sp>
        <p:nvSpPr>
          <p:cNvPr id="12" name="Oval 11">
            <a:extLst>
              <a:ext uri="{FF2B5EF4-FFF2-40B4-BE49-F238E27FC236}">
                <a16:creationId xmlns:a16="http://schemas.microsoft.com/office/drawing/2014/main" id="{3C244CCA-ED3D-423F-A78E-B695E959284C}"/>
              </a:ext>
              <a:ext uri="{C183D7F6-B498-43B3-948B-1728B52AA6E4}">
                <adec:decorative xmlns:adec="http://schemas.microsoft.com/office/drawing/2017/decorative" val="1"/>
              </a:ext>
            </a:extLst>
          </p:cNvPr>
          <p:cNvSpPr/>
          <p:nvPr/>
        </p:nvSpPr>
        <p:spPr>
          <a:xfrm>
            <a:off x="1257686" y="1491916"/>
            <a:ext cx="522987" cy="519765"/>
          </a:xfrm>
          <a:prstGeom prst="ellipse">
            <a:avLst/>
          </a:prstGeom>
          <a:solidFill>
            <a:schemeClr val="bg2">
              <a:alpha val="31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GB" sz="1300" b="0" i="0" u="none" strike="noStrike" kern="1200" cap="none" spc="0" normalizeH="0" baseline="0" noProof="0" dirty="0" err="1">
              <a:ln>
                <a:noFill/>
              </a:ln>
              <a:solidFill>
                <a:srgbClr val="000000"/>
              </a:solidFill>
              <a:effectLst/>
              <a:uLnTx/>
              <a:uFillTx/>
              <a:latin typeface="Corbel"/>
              <a:ea typeface="+mn-ea"/>
              <a:cs typeface="+mn-cs"/>
            </a:endParaRPr>
          </a:p>
        </p:txBody>
      </p:sp>
      <p:pic>
        <p:nvPicPr>
          <p:cNvPr id="13" name="Picture 12">
            <a:extLst>
              <a:ext uri="{FF2B5EF4-FFF2-40B4-BE49-F238E27FC236}">
                <a16:creationId xmlns:a16="http://schemas.microsoft.com/office/drawing/2014/main" id="{9274FC15-AEF6-42B3-8909-BC22F8309CE9}"/>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515" t="19978"/>
          <a:stretch/>
        </p:blipFill>
        <p:spPr>
          <a:xfrm>
            <a:off x="3403458" y="733337"/>
            <a:ext cx="4566260" cy="42278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2118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38ED-FDD5-4213-9B84-26D614A0A970}"/>
              </a:ext>
            </a:extLst>
          </p:cNvPr>
          <p:cNvSpPr>
            <a:spLocks noGrp="1"/>
          </p:cNvSpPr>
          <p:nvPr>
            <p:ph type="title"/>
          </p:nvPr>
        </p:nvSpPr>
        <p:spPr/>
        <p:txBody>
          <a:bodyPr/>
          <a:lstStyle/>
          <a:p>
            <a:r>
              <a:rPr lang="en-GB" dirty="0"/>
              <a:t>Institutional data dashboards</a:t>
            </a:r>
          </a:p>
        </p:txBody>
      </p:sp>
      <p:sp>
        <p:nvSpPr>
          <p:cNvPr id="18" name="Content Placeholder 7">
            <a:extLst>
              <a:ext uri="{FF2B5EF4-FFF2-40B4-BE49-F238E27FC236}">
                <a16:creationId xmlns:a16="http://schemas.microsoft.com/office/drawing/2014/main" id="{3520555D-25AF-435C-B713-1F74B516C699}"/>
              </a:ext>
            </a:extLst>
          </p:cNvPr>
          <p:cNvSpPr>
            <a:spLocks noGrp="1"/>
          </p:cNvSpPr>
          <p:nvPr>
            <p:ph idx="1"/>
          </p:nvPr>
        </p:nvSpPr>
        <p:spPr>
          <a:xfrm>
            <a:off x="358775" y="1004048"/>
            <a:ext cx="3641970" cy="3080772"/>
          </a:xfrm>
        </p:spPr>
        <p:txBody>
          <a:bodyPr lIns="0" tIns="0" rIns="0" bIns="0" anchor="t"/>
          <a:lstStyle/>
          <a:p>
            <a:pPr marL="269875" lvl="1" indent="-179070"/>
            <a:r>
              <a:rPr lang="en-GB" sz="1800" dirty="0"/>
              <a:t>Number of completions (total and by department</a:t>
            </a:r>
            <a:r>
              <a:rPr lang="en-GB" sz="1800" dirty="0">
                <a:solidFill>
                  <a:srgbClr val="00B0F0"/>
                </a:solidFill>
              </a:rPr>
              <a:t>*</a:t>
            </a:r>
            <a:r>
              <a:rPr lang="en-GB" sz="1800" dirty="0">
                <a:solidFill>
                  <a:srgbClr val="7030A0"/>
                </a:solidFill>
                <a:ea typeface="+mn-lt"/>
                <a:cs typeface="+mn-lt"/>
              </a:rPr>
              <a:t>*</a:t>
            </a:r>
            <a:r>
              <a:rPr lang="en-GB" sz="1800" dirty="0"/>
              <a:t>/ subject area</a:t>
            </a:r>
            <a:r>
              <a:rPr lang="en-GB" sz="1800" dirty="0">
                <a:solidFill>
                  <a:srgbClr val="00B0F0"/>
                </a:solidFill>
                <a:ea typeface="+mn-lt"/>
                <a:cs typeface="+mn-lt"/>
              </a:rPr>
              <a:t>*</a:t>
            </a:r>
            <a:endParaRPr lang="en-US" sz="1800" dirty="0"/>
          </a:p>
          <a:p>
            <a:pPr marL="269875" lvl="1" indent="-179070"/>
            <a:r>
              <a:rPr lang="en-GB" sz="1800" dirty="0"/>
              <a:t>Digital capability scoring bands (by organisation, department</a:t>
            </a:r>
            <a:r>
              <a:rPr lang="en-GB" sz="1800" dirty="0">
                <a:solidFill>
                  <a:srgbClr val="00B0F0"/>
                </a:solidFill>
              </a:rPr>
              <a:t>*</a:t>
            </a:r>
            <a:r>
              <a:rPr lang="en-GB" sz="1800" dirty="0">
                <a:solidFill>
                  <a:srgbClr val="7030A0"/>
                </a:solidFill>
              </a:rPr>
              <a:t>*</a:t>
            </a:r>
            <a:r>
              <a:rPr lang="en-GB" sz="1800" dirty="0"/>
              <a:t>, subject area</a:t>
            </a:r>
            <a:r>
              <a:rPr lang="en-GB" sz="1800" dirty="0">
                <a:solidFill>
                  <a:srgbClr val="00B0F0"/>
                </a:solidFill>
              </a:rPr>
              <a:t>*</a:t>
            </a:r>
            <a:r>
              <a:rPr lang="en-GB" sz="1800" dirty="0"/>
              <a:t>)</a:t>
            </a:r>
            <a:endParaRPr lang="en-GB" sz="1800" dirty="0">
              <a:cs typeface="Arial"/>
            </a:endParaRPr>
          </a:p>
          <a:p>
            <a:pPr marL="269875" lvl="1" indent="-179070"/>
            <a:r>
              <a:rPr lang="en-GB" sz="1800" dirty="0"/>
              <a:t>Detailed heatmap provides % grid/activity question set responses (you can see the most/ least popular choices by your staff and students)</a:t>
            </a:r>
          </a:p>
          <a:p>
            <a:pPr marL="269875" lvl="1" indent="-179070"/>
            <a:r>
              <a:rPr lang="en-GB" sz="1800" dirty="0"/>
              <a:t>Sector comparisons for digital capability scoring bands</a:t>
            </a:r>
            <a:endParaRPr lang="en-GB" sz="1800" dirty="0">
              <a:cs typeface="Arial" panose="020B0604020202020204"/>
            </a:endParaRPr>
          </a:p>
          <a:p>
            <a:pPr marL="90170" lvl="1" indent="0">
              <a:buNone/>
            </a:pPr>
            <a:r>
              <a:rPr lang="en-GB" sz="1800" dirty="0">
                <a:solidFill>
                  <a:srgbClr val="00B0F0"/>
                </a:solidFill>
              </a:rPr>
              <a:t>*based on a fixed list </a:t>
            </a:r>
            <a:endParaRPr lang="en-GB" sz="1800" dirty="0">
              <a:solidFill>
                <a:srgbClr val="00B0F0"/>
              </a:solidFill>
              <a:cs typeface="Arial" panose="020B0604020202020204"/>
            </a:endParaRPr>
          </a:p>
          <a:p>
            <a:pPr marL="90170" lvl="1" indent="0">
              <a:buNone/>
            </a:pPr>
            <a:r>
              <a:rPr lang="en-GB" sz="1800" dirty="0">
                <a:solidFill>
                  <a:srgbClr val="7030A0"/>
                </a:solidFill>
              </a:rPr>
              <a:t>*staff only</a:t>
            </a:r>
            <a:endParaRPr lang="en-GB" sz="1800" dirty="0">
              <a:solidFill>
                <a:srgbClr val="7030A0"/>
              </a:solidFill>
              <a:cs typeface="Arial" panose="020B0604020202020204"/>
            </a:endParaRPr>
          </a:p>
          <a:p>
            <a:pPr marL="269875" lvl="1" indent="-179070"/>
            <a:endParaRPr lang="en-GB" sz="1600" dirty="0">
              <a:cs typeface="Arial" panose="020B0604020202020204"/>
            </a:endParaRPr>
          </a:p>
          <a:p>
            <a:pPr marL="269875" lvl="1" indent="-179070"/>
            <a:endParaRPr lang="en-GB" sz="1600" dirty="0">
              <a:cs typeface="Arial" panose="020B0604020202020204"/>
            </a:endParaRPr>
          </a:p>
        </p:txBody>
      </p:sp>
      <p:pic>
        <p:nvPicPr>
          <p:cNvPr id="19" name="Picture 2">
            <a:extLst>
              <a:ext uri="{FF2B5EF4-FFF2-40B4-BE49-F238E27FC236}">
                <a16:creationId xmlns:a16="http://schemas.microsoft.com/office/drawing/2014/main" id="{065832B4-A832-4D2F-8607-CFD2A771087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42"/>
          <a:stretch/>
        </p:blipFill>
        <p:spPr bwMode="auto">
          <a:xfrm>
            <a:off x="4157500" y="696439"/>
            <a:ext cx="4079653" cy="369331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D92D546-D305-448D-8254-64400CC4764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37261">
            <a:off x="6293072" y="1569670"/>
            <a:ext cx="2676259" cy="321985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B0D06A28-E43F-4A3D-8EFB-5C0CB8794B1B}"/>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26466">
            <a:off x="3950063" y="2329991"/>
            <a:ext cx="3806395" cy="24490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D117A65-0E48-40F2-92EA-6E602CB47EAA}"/>
              </a:ext>
            </a:extLst>
          </p:cNvPr>
          <p:cNvSpPr>
            <a:spLocks noGrp="1"/>
          </p:cNvSpPr>
          <p:nvPr>
            <p:ph type="sldNum" sz="quarter" idx="12"/>
          </p:nvPr>
        </p:nvSpPr>
        <p:spPr/>
        <p:txBody>
          <a:bodyPr/>
          <a:lstStyle/>
          <a:p>
            <a:fld id="{0BD7AF65-ABD8-9745-9161-1D3466EAFE0E}" type="slidenum">
              <a:rPr lang="en-GB" smtClean="0"/>
              <a:pPr/>
              <a:t>19</a:t>
            </a:fld>
            <a:endParaRPr lang="en-GB" dirty="0"/>
          </a:p>
        </p:txBody>
      </p:sp>
    </p:spTree>
    <p:extLst>
      <p:ext uri="{BB962C8B-B14F-4D97-AF65-F5344CB8AC3E}">
        <p14:creationId xmlns:p14="http://schemas.microsoft.com/office/powerpoint/2010/main" val="217194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EF6CE52-E002-4080-9D8B-3BA6D3224FB4}"/>
              </a:ext>
            </a:extLst>
          </p:cNvPr>
          <p:cNvSpPr>
            <a:spLocks noGrp="1"/>
          </p:cNvSpPr>
          <p:nvPr>
            <p:ph type="title"/>
          </p:nvPr>
        </p:nvSpPr>
        <p:spPr>
          <a:xfrm>
            <a:off x="791164" y="2104730"/>
            <a:ext cx="6518277" cy="341572"/>
          </a:xfrm>
        </p:spPr>
        <p:txBody>
          <a:bodyPr/>
          <a:lstStyle/>
          <a:p>
            <a:r>
              <a:rPr lang="en-GB" dirty="0"/>
              <a:t>Why is digital capability important?</a:t>
            </a:r>
          </a:p>
        </p:txBody>
      </p:sp>
      <p:sp>
        <p:nvSpPr>
          <p:cNvPr id="2" name="Slide Number Placeholder 1">
            <a:extLst>
              <a:ext uri="{FF2B5EF4-FFF2-40B4-BE49-F238E27FC236}">
                <a16:creationId xmlns:a16="http://schemas.microsoft.com/office/drawing/2014/main" id="{C8D70E38-7420-420B-B321-038455512174}"/>
              </a:ext>
            </a:extLst>
          </p:cNvPr>
          <p:cNvSpPr>
            <a:spLocks noGrp="1"/>
          </p:cNvSpPr>
          <p:nvPr>
            <p:ph type="sldNum" sz="quarter" idx="12"/>
          </p:nvPr>
        </p:nvSpPr>
        <p:spPr/>
        <p:txBody>
          <a:bodyPr/>
          <a:lstStyle/>
          <a:p>
            <a:fld id="{0BD7AF65-ABD8-9745-9161-1D3466EAFE0E}" type="slidenum">
              <a:rPr lang="en-GB" smtClean="0"/>
              <a:t>2</a:t>
            </a:fld>
            <a:endParaRPr lang="en-GB"/>
          </a:p>
        </p:txBody>
      </p:sp>
    </p:spTree>
    <p:extLst>
      <p:ext uri="{BB962C8B-B14F-4D97-AF65-F5344CB8AC3E}">
        <p14:creationId xmlns:p14="http://schemas.microsoft.com/office/powerpoint/2010/main" val="12736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02F0B6-1CA1-4757-B301-88DF16172869}"/>
              </a:ext>
            </a:extLst>
          </p:cNvPr>
          <p:cNvSpPr>
            <a:spLocks noGrp="1"/>
          </p:cNvSpPr>
          <p:nvPr>
            <p:ph type="title"/>
          </p:nvPr>
        </p:nvSpPr>
        <p:spPr/>
        <p:txBody>
          <a:bodyPr/>
          <a:lstStyle/>
          <a:p>
            <a:r>
              <a:rPr lang="en-GB" dirty="0"/>
              <a:t>Service website</a:t>
            </a:r>
          </a:p>
        </p:txBody>
      </p:sp>
      <p:sp>
        <p:nvSpPr>
          <p:cNvPr id="5" name="Slide Number Placeholder 4">
            <a:extLst>
              <a:ext uri="{FF2B5EF4-FFF2-40B4-BE49-F238E27FC236}">
                <a16:creationId xmlns:a16="http://schemas.microsoft.com/office/drawing/2014/main" id="{76CF421A-31B9-4AEE-A2AC-0A0892940E19}"/>
              </a:ext>
            </a:extLst>
          </p:cNvPr>
          <p:cNvSpPr>
            <a:spLocks noGrp="1"/>
          </p:cNvSpPr>
          <p:nvPr>
            <p:ph type="sldNum" sz="quarter" idx="12"/>
          </p:nvPr>
        </p:nvSpPr>
        <p:spPr/>
        <p:txBody>
          <a:bodyPr/>
          <a:lstStyle/>
          <a:p>
            <a:fld id="{0BD7AF65-ABD8-9745-9161-1D3466EAFE0E}" type="slidenum">
              <a:rPr lang="en-GB" smtClean="0"/>
              <a:pPr/>
              <a:t>20</a:t>
            </a:fld>
            <a:endParaRPr lang="en-GB" dirty="0"/>
          </a:p>
        </p:txBody>
      </p:sp>
      <p:pic>
        <p:nvPicPr>
          <p:cNvPr id="10" name="Picture 9" descr="Screenshot of the discovery tool home page">
            <a:extLst>
              <a:ext uri="{FF2B5EF4-FFF2-40B4-BE49-F238E27FC236}">
                <a16:creationId xmlns:a16="http://schemas.microsoft.com/office/drawing/2014/main" id="{7C52A324-E8C8-4B6E-9E72-7E4DCB215D4E}"/>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0988" y="3163177"/>
            <a:ext cx="3585002" cy="1703555"/>
          </a:xfrm>
          <a:prstGeom prst="rect">
            <a:avLst/>
          </a:prstGeom>
          <a:ln>
            <a:solidFill>
              <a:schemeClr val="accent1">
                <a:shade val="50000"/>
              </a:schemeClr>
            </a:solidFill>
          </a:ln>
        </p:spPr>
      </p:pic>
      <p:pic>
        <p:nvPicPr>
          <p:cNvPr id="14" name="Picture 13" descr="Screenshot of the subscriber's hub">
            <a:extLst>
              <a:ext uri="{FF2B5EF4-FFF2-40B4-BE49-F238E27FC236}">
                <a16:creationId xmlns:a16="http://schemas.microsoft.com/office/drawing/2014/main" id="{83CFBB64-5B9C-4EBC-9A93-73DC7EA44020}"/>
              </a:ext>
              <a:ext uri="{C183D7F6-B498-43B3-948B-1728B52AA6E4}">
                <adec:decorative xmlns:adec="http://schemas.microsoft.com/office/drawing/2017/decorative" val="0"/>
              </a:ext>
            </a:extLst>
          </p:cNvPr>
          <p:cNvPicPr>
            <a:picLocks noChangeAspect="1"/>
          </p:cNvPicPr>
          <p:nvPr/>
        </p:nvPicPr>
        <p:blipFill rotWithShape="1">
          <a:blip r:embed="rId4"/>
          <a:srcRect l="29000" t="6604" r="31060" b="14864"/>
          <a:stretch/>
        </p:blipFill>
        <p:spPr>
          <a:xfrm>
            <a:off x="4962229" y="1018362"/>
            <a:ext cx="3450419" cy="3816221"/>
          </a:xfrm>
          <a:prstGeom prst="rect">
            <a:avLst/>
          </a:prstGeom>
        </p:spPr>
      </p:pic>
      <p:sp>
        <p:nvSpPr>
          <p:cNvPr id="3" name="TextBox 2">
            <a:extLst>
              <a:ext uri="{FF2B5EF4-FFF2-40B4-BE49-F238E27FC236}">
                <a16:creationId xmlns:a16="http://schemas.microsoft.com/office/drawing/2014/main" id="{0E334C2F-8336-46CC-BB1C-BE9E6BAEF67B}"/>
              </a:ext>
            </a:extLst>
          </p:cNvPr>
          <p:cNvSpPr txBox="1"/>
          <p:nvPr/>
        </p:nvSpPr>
        <p:spPr>
          <a:xfrm>
            <a:off x="4962229" y="579024"/>
            <a:ext cx="3295361" cy="400110"/>
          </a:xfrm>
          <a:prstGeom prst="rect">
            <a:avLst/>
          </a:prstGeom>
          <a:noFill/>
        </p:spPr>
        <p:txBody>
          <a:bodyPr wrap="square" rtlCol="0">
            <a:spAutoFit/>
          </a:bodyPr>
          <a:lstStyle/>
          <a:p>
            <a:r>
              <a:rPr lang="en-GB" sz="2000" b="1" dirty="0">
                <a:hlinkClick r:id="rId5">
                  <a:extLst>
                    <a:ext uri="{A12FA001-AC4F-418D-AE19-62706E023703}">
                      <ahyp:hlinkClr xmlns:ahyp="http://schemas.microsoft.com/office/drawing/2018/hyperlinkcolor" val="tx"/>
                    </a:ext>
                  </a:extLst>
                </a:hlinkClick>
              </a:rPr>
              <a:t>digitalcapability.jisc.ac.uk</a:t>
            </a:r>
            <a:r>
              <a:rPr lang="en-GB" sz="2000" b="1" dirty="0"/>
              <a:t> </a:t>
            </a:r>
          </a:p>
        </p:txBody>
      </p:sp>
      <p:pic>
        <p:nvPicPr>
          <p:cNvPr id="15" name="Content Placeholder 10" descr="Screenshot of the home page of the website">
            <a:extLst>
              <a:ext uri="{FF2B5EF4-FFF2-40B4-BE49-F238E27FC236}">
                <a16:creationId xmlns:a16="http://schemas.microsoft.com/office/drawing/2014/main" id="{AFFD33C8-90F7-455E-8335-5B334CDCD1F5}"/>
              </a:ext>
              <a:ext uri="{C183D7F6-B498-43B3-948B-1728B52AA6E4}">
                <adec:decorative xmlns:adec="http://schemas.microsoft.com/office/drawing/2017/decorative" val="0"/>
              </a:ext>
            </a:extLst>
          </p:cNvPr>
          <p:cNvPicPr>
            <a:picLocks noGrp="1" noChangeAspect="1"/>
          </p:cNvPicPr>
          <p:nvPr>
            <p:ph idx="1"/>
          </p:nvPr>
        </p:nvPicPr>
        <p:blipFill rotWithShape="1">
          <a:blip r:embed="rId6" cstate="print">
            <a:extLst>
              <a:ext uri="{28A0092B-C50C-407E-A947-70E740481C1C}">
                <a14:useLocalDpi xmlns:a14="http://schemas.microsoft.com/office/drawing/2010/main"/>
              </a:ext>
            </a:extLst>
          </a:blip>
          <a:srcRect/>
          <a:stretch/>
        </p:blipFill>
        <p:spPr>
          <a:xfrm>
            <a:off x="358775" y="1021045"/>
            <a:ext cx="4329219" cy="1976854"/>
          </a:xfrm>
          <a:prstGeom prst="rect">
            <a:avLst/>
          </a:prstGeom>
          <a:ln>
            <a:solidFill>
              <a:schemeClr val="accent1">
                <a:shade val="50000"/>
              </a:schemeClr>
            </a:solidFill>
          </a:ln>
        </p:spPr>
      </p:pic>
    </p:spTree>
    <p:extLst>
      <p:ext uri="{BB962C8B-B14F-4D97-AF65-F5344CB8AC3E}">
        <p14:creationId xmlns:p14="http://schemas.microsoft.com/office/powerpoint/2010/main" val="365535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5DB6-4BDA-466C-A46C-F4B5586B8028}"/>
              </a:ext>
            </a:extLst>
          </p:cNvPr>
          <p:cNvSpPr>
            <a:spLocks noGrp="1"/>
          </p:cNvSpPr>
          <p:nvPr>
            <p:ph type="title"/>
          </p:nvPr>
        </p:nvSpPr>
        <p:spPr>
          <a:xfrm>
            <a:off x="209006" y="358514"/>
            <a:ext cx="7827492" cy="341572"/>
          </a:xfrm>
        </p:spPr>
        <p:txBody>
          <a:bodyPr/>
          <a:lstStyle/>
          <a:p>
            <a:r>
              <a:rPr lang="en-GB" dirty="0"/>
              <a:t>Perceived levels of benefit of the discovery tool</a:t>
            </a:r>
          </a:p>
        </p:txBody>
      </p:sp>
      <p:sp>
        <p:nvSpPr>
          <p:cNvPr id="5" name="Slide Number Placeholder 4">
            <a:extLst>
              <a:ext uri="{FF2B5EF4-FFF2-40B4-BE49-F238E27FC236}">
                <a16:creationId xmlns:a16="http://schemas.microsoft.com/office/drawing/2014/main" id="{61F72756-47F5-4E04-A6C7-EB39DB3E1A88}"/>
              </a:ext>
            </a:extLst>
          </p:cNvPr>
          <p:cNvSpPr>
            <a:spLocks noGrp="1"/>
          </p:cNvSpPr>
          <p:nvPr>
            <p:ph type="sldNum" sz="quarter" idx="12"/>
          </p:nvPr>
        </p:nvSpPr>
        <p:spPr/>
        <p:txBody>
          <a:bodyPr/>
          <a:lstStyle/>
          <a:p>
            <a:fld id="{0BD7AF65-ABD8-9745-9161-1D3466EAFE0E}" type="slidenum">
              <a:rPr lang="en-GB" smtClean="0"/>
              <a:pPr/>
              <a:t>21</a:t>
            </a:fld>
            <a:endParaRPr lang="en-GB" dirty="0"/>
          </a:p>
        </p:txBody>
      </p:sp>
      <p:sp>
        <p:nvSpPr>
          <p:cNvPr id="9" name="TextBox 8">
            <a:extLst>
              <a:ext uri="{FF2B5EF4-FFF2-40B4-BE49-F238E27FC236}">
                <a16:creationId xmlns:a16="http://schemas.microsoft.com/office/drawing/2014/main" id="{045A69DE-F234-4B75-858A-1601CBC31F2B}"/>
              </a:ext>
            </a:extLst>
          </p:cNvPr>
          <p:cNvSpPr txBox="1"/>
          <p:nvPr/>
        </p:nvSpPr>
        <p:spPr>
          <a:xfrm>
            <a:off x="1195504" y="1168527"/>
            <a:ext cx="1815548" cy="400110"/>
          </a:xfrm>
          <a:prstGeom prst="rect">
            <a:avLst/>
          </a:prstGeom>
          <a:noFill/>
        </p:spPr>
        <p:txBody>
          <a:bodyPr wrap="square" rtlCol="0">
            <a:spAutoFit/>
          </a:bodyPr>
          <a:lstStyle/>
          <a:p>
            <a:r>
              <a:rPr lang="en-GB" sz="2000" dirty="0"/>
              <a:t>Staff</a:t>
            </a:r>
          </a:p>
        </p:txBody>
      </p:sp>
      <p:graphicFrame>
        <p:nvGraphicFramePr>
          <p:cNvPr id="7" name="Chart 6" descr="Pie chart showing staff findings which show that in total 97% of staff found the discovery tool to be beneficial (6% 'very beneficial'; 49% 'beneficial' and 42% 'some benefit'). Only 3% said they found it to be of 'minimal benefit'.">
            <a:extLst>
              <a:ext uri="{FF2B5EF4-FFF2-40B4-BE49-F238E27FC236}">
                <a16:creationId xmlns:a16="http://schemas.microsoft.com/office/drawing/2014/main" id="{BB78AF1C-F39F-429D-BA58-B151B516E826}"/>
              </a:ext>
            </a:extLst>
          </p:cNvPr>
          <p:cNvGraphicFramePr/>
          <p:nvPr>
            <p:extLst>
              <p:ext uri="{D42A27DB-BD31-4B8C-83A1-F6EECF244321}">
                <p14:modId xmlns:p14="http://schemas.microsoft.com/office/powerpoint/2010/main" val="2783988701"/>
              </p:ext>
            </p:extLst>
          </p:nvPr>
        </p:nvGraphicFramePr>
        <p:xfrm>
          <a:off x="767443" y="1285229"/>
          <a:ext cx="3493662" cy="30745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C444545-881A-4BE2-B74E-78F012B7F7FA}"/>
              </a:ext>
            </a:extLst>
          </p:cNvPr>
          <p:cNvSpPr txBox="1"/>
          <p:nvPr/>
        </p:nvSpPr>
        <p:spPr>
          <a:xfrm>
            <a:off x="5140009" y="1188914"/>
            <a:ext cx="1815548" cy="400110"/>
          </a:xfrm>
          <a:prstGeom prst="rect">
            <a:avLst/>
          </a:prstGeom>
          <a:noFill/>
        </p:spPr>
        <p:txBody>
          <a:bodyPr wrap="square" rtlCol="0">
            <a:spAutoFit/>
          </a:bodyPr>
          <a:lstStyle/>
          <a:p>
            <a:r>
              <a:rPr lang="en-GB" sz="2000" dirty="0"/>
              <a:t>Learners</a:t>
            </a:r>
          </a:p>
        </p:txBody>
      </p:sp>
      <p:graphicFrame>
        <p:nvGraphicFramePr>
          <p:cNvPr id="8" name="Content Placeholder 6" descr="Pie chart showing learners' findings which show that in total 90% of learners found the discovery tool to be beneficial (60% 'beneficial' and 30% 'some benefit'). Only 10% said they found it to be of 'minimal benefit'.">
            <a:extLst>
              <a:ext uri="{FF2B5EF4-FFF2-40B4-BE49-F238E27FC236}">
                <a16:creationId xmlns:a16="http://schemas.microsoft.com/office/drawing/2014/main" id="{298EBB3D-3BBA-42AD-B550-C40A980A0344}"/>
              </a:ext>
            </a:extLst>
          </p:cNvPr>
          <p:cNvGraphicFramePr>
            <a:graphicFrameLocks/>
          </p:cNvGraphicFramePr>
          <p:nvPr>
            <p:extLst>
              <p:ext uri="{D42A27DB-BD31-4B8C-83A1-F6EECF244321}">
                <p14:modId xmlns:p14="http://schemas.microsoft.com/office/powerpoint/2010/main" val="3995136336"/>
              </p:ext>
            </p:extLst>
          </p:nvPr>
        </p:nvGraphicFramePr>
        <p:xfrm>
          <a:off x="3416968" y="1204054"/>
          <a:ext cx="6121668" cy="3779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416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D98-0DA4-47B2-B5D1-1E7EC9983708}"/>
              </a:ext>
            </a:extLst>
          </p:cNvPr>
          <p:cNvSpPr>
            <a:spLocks noGrp="1"/>
          </p:cNvSpPr>
          <p:nvPr>
            <p:ph type="title"/>
          </p:nvPr>
        </p:nvSpPr>
        <p:spPr/>
        <p:txBody>
          <a:bodyPr/>
          <a:lstStyle/>
          <a:p>
            <a:r>
              <a:rPr lang="en-GB" dirty="0"/>
              <a:t>Discovery tool benefits: staff and students</a:t>
            </a:r>
          </a:p>
        </p:txBody>
      </p:sp>
      <p:sp>
        <p:nvSpPr>
          <p:cNvPr id="14" name="Rectangular Callout 10">
            <a:extLst>
              <a:ext uri="{FF2B5EF4-FFF2-40B4-BE49-F238E27FC236}">
                <a16:creationId xmlns:a16="http://schemas.microsoft.com/office/drawing/2014/main" id="{BDD9BD64-D089-4312-AB6E-3BA21ACBD305}"/>
              </a:ext>
            </a:extLst>
          </p:cNvPr>
          <p:cNvSpPr/>
          <p:nvPr/>
        </p:nvSpPr>
        <p:spPr>
          <a:xfrm>
            <a:off x="262126" y="885431"/>
            <a:ext cx="2601374" cy="1556212"/>
          </a:xfrm>
          <a:prstGeom prst="wedgeRectCallout">
            <a:avLst>
              <a:gd name="adj1" fmla="val -5387"/>
              <a:gd name="adj2" fmla="val 72049"/>
            </a:avLst>
          </a:prstGeom>
          <a:solidFill>
            <a:schemeClr val="accent1">
              <a:lumMod val="75000"/>
            </a:schemeClr>
          </a:solidFill>
          <a:ln>
            <a:noFill/>
          </a:ln>
          <a:effectLst/>
        </p:spPr>
        <p:txBody>
          <a:bodyPr tIns="108000" rtlCol="0" anchor="ctr"/>
          <a:lstStyle/>
          <a:p>
            <a:pPr>
              <a:defRPr/>
            </a:pPr>
            <a:r>
              <a:rPr lang="en-GB" sz="1800" kern="0" dirty="0">
                <a:solidFill>
                  <a:srgbClr val="FFFFFF"/>
                </a:solidFill>
                <a:latin typeface="Arial" panose="020B0604020202020204" pitchFamily="34" charset="0"/>
                <a:cs typeface="Arial" panose="020B0604020202020204" pitchFamily="34" charset="0"/>
              </a:rPr>
              <a:t>“I enjoyed using it. The report accurately recorded my strengths and weaknesses”</a:t>
            </a:r>
            <a:endParaRPr lang="en-GB" sz="1800" kern="0" dirty="0">
              <a:solidFill>
                <a:srgbClr val="2C3841"/>
              </a:solidFill>
            </a:endParaRPr>
          </a:p>
          <a:p>
            <a:pPr algn="ctr">
              <a:defRPr/>
            </a:pPr>
            <a:endParaRPr lang="en-GB" kern="0" dirty="0" err="1">
              <a:solidFill>
                <a:srgbClr val="000000"/>
              </a:solidFill>
              <a:latin typeface="Corbel"/>
            </a:endParaRPr>
          </a:p>
        </p:txBody>
      </p:sp>
      <p:sp>
        <p:nvSpPr>
          <p:cNvPr id="13" name="Rectangular Callout 10">
            <a:extLst>
              <a:ext uri="{FF2B5EF4-FFF2-40B4-BE49-F238E27FC236}">
                <a16:creationId xmlns:a16="http://schemas.microsoft.com/office/drawing/2014/main" id="{47938505-76FC-4B6E-9022-6D73F923005C}"/>
              </a:ext>
            </a:extLst>
          </p:cNvPr>
          <p:cNvSpPr/>
          <p:nvPr/>
        </p:nvSpPr>
        <p:spPr>
          <a:xfrm>
            <a:off x="437426" y="2727074"/>
            <a:ext cx="2059027" cy="1897314"/>
          </a:xfrm>
          <a:prstGeom prst="wedgeRectCallout">
            <a:avLst>
              <a:gd name="adj1" fmla="val 36357"/>
              <a:gd name="adj2" fmla="val 75936"/>
            </a:avLst>
          </a:prstGeom>
          <a:solidFill>
            <a:schemeClr val="accent2">
              <a:lumMod val="50000"/>
            </a:schemeClr>
          </a:solidFill>
          <a:ln w="12700" cap="flat" cmpd="sng" algn="ctr">
            <a:noFill/>
            <a:prstDash val="solid"/>
            <a:miter lim="800000"/>
          </a:ln>
          <a:effectLst/>
        </p:spPr>
        <p:txBody>
          <a:bodyPr tIns="108000" rtlCol="0" anchor="ctr"/>
          <a:lstStyle/>
          <a:p>
            <a:pPr>
              <a:defRPr/>
            </a:pPr>
            <a:r>
              <a:rPr lang="en-GB" sz="1800" dirty="0">
                <a:solidFill>
                  <a:srgbClr val="FFFFFF"/>
                </a:solidFill>
                <a:latin typeface="Arial" panose="020B0604020202020204" pitchFamily="34" charset="0"/>
                <a:cs typeface="Arial" panose="020B0604020202020204" pitchFamily="34" charset="0"/>
              </a:rPr>
              <a:t>“Did give me an idea of specific areas which would be worth working on, targeted action</a:t>
            </a:r>
            <a:r>
              <a:rPr lang="en-GB" sz="1600" dirty="0">
                <a:solidFill>
                  <a:srgbClr val="FFFFFF"/>
                </a:solidFill>
                <a:latin typeface="Arial" panose="020B0604020202020204" pitchFamily="34" charset="0"/>
                <a:cs typeface="Arial" panose="020B0604020202020204" pitchFamily="34" charset="0"/>
              </a:rPr>
              <a:t>”</a:t>
            </a:r>
          </a:p>
          <a:p>
            <a:pPr algn="ctr">
              <a:defRPr/>
            </a:pPr>
            <a:endParaRPr lang="en-GB" kern="0" dirty="0" err="1">
              <a:solidFill>
                <a:srgbClr val="000000"/>
              </a:solidFill>
              <a:latin typeface="Corbel"/>
            </a:endParaRPr>
          </a:p>
        </p:txBody>
      </p:sp>
      <p:sp>
        <p:nvSpPr>
          <p:cNvPr id="15" name="Rectangular Callout 10">
            <a:extLst>
              <a:ext uri="{FF2B5EF4-FFF2-40B4-BE49-F238E27FC236}">
                <a16:creationId xmlns:a16="http://schemas.microsoft.com/office/drawing/2014/main" id="{0D3F3F40-99E7-485B-A560-C7031A721B37}"/>
              </a:ext>
            </a:extLst>
          </p:cNvPr>
          <p:cNvSpPr/>
          <p:nvPr/>
        </p:nvSpPr>
        <p:spPr>
          <a:xfrm>
            <a:off x="2955033" y="932566"/>
            <a:ext cx="3045186" cy="1509076"/>
          </a:xfrm>
          <a:prstGeom prst="wedgeRectCallout">
            <a:avLst>
              <a:gd name="adj1" fmla="val 16844"/>
              <a:gd name="adj2" fmla="val 73517"/>
            </a:avLst>
          </a:prstGeom>
          <a:solidFill>
            <a:schemeClr val="accent6">
              <a:lumMod val="50000"/>
            </a:schemeClr>
          </a:solidFill>
          <a:ln>
            <a:noFill/>
          </a:ln>
          <a:effectLst/>
        </p:spPr>
        <p:txBody>
          <a:bodyPr tIns="108000" rtlCol="0" anchor="ctr"/>
          <a:lstStyle/>
          <a:p>
            <a:pPr>
              <a:defRPr/>
            </a:pPr>
            <a:r>
              <a:rPr lang="en-GB" sz="1800" dirty="0">
                <a:solidFill>
                  <a:srgbClr val="FFFFFF"/>
                </a:solidFill>
                <a:latin typeface="Arial" panose="020B0604020202020204" pitchFamily="34" charset="0"/>
                <a:cs typeface="Arial" panose="020B0604020202020204" pitchFamily="34" charset="0"/>
              </a:rPr>
              <a:t>“I thought the data and insights it provided just based on a quick assessment was really good”</a:t>
            </a:r>
          </a:p>
          <a:p>
            <a:pPr algn="ctr">
              <a:defRPr/>
            </a:pPr>
            <a:endParaRPr lang="en-GB" kern="0" dirty="0" err="1">
              <a:solidFill>
                <a:srgbClr val="000000"/>
              </a:solidFill>
              <a:latin typeface="Corbel"/>
            </a:endParaRPr>
          </a:p>
        </p:txBody>
      </p:sp>
      <p:sp>
        <p:nvSpPr>
          <p:cNvPr id="17" name="Rectangular Callout 10">
            <a:extLst>
              <a:ext uri="{FF2B5EF4-FFF2-40B4-BE49-F238E27FC236}">
                <a16:creationId xmlns:a16="http://schemas.microsoft.com/office/drawing/2014/main" id="{54A07C14-95FC-47C3-B643-2E711AB7A5F2}"/>
              </a:ext>
            </a:extLst>
          </p:cNvPr>
          <p:cNvSpPr/>
          <p:nvPr/>
        </p:nvSpPr>
        <p:spPr>
          <a:xfrm>
            <a:off x="6243867" y="885430"/>
            <a:ext cx="2601374" cy="1288616"/>
          </a:xfrm>
          <a:prstGeom prst="wedgeRectCallout">
            <a:avLst>
              <a:gd name="adj1" fmla="val 5742"/>
              <a:gd name="adj2" fmla="val 63174"/>
            </a:avLst>
          </a:prstGeom>
          <a:solidFill>
            <a:srgbClr val="7030A0"/>
          </a:solidFill>
          <a:ln w="12700" cap="flat" cmpd="sng" algn="ctr">
            <a:noFill/>
            <a:prstDash val="solid"/>
            <a:miter lim="800000"/>
          </a:ln>
          <a:effectLst/>
        </p:spPr>
        <p:txBody>
          <a:bodyPr tIns="108000" rtlCol="0" anchor="ctr"/>
          <a:lstStyle/>
          <a:p>
            <a:pPr>
              <a:defRPr/>
            </a:pPr>
            <a:r>
              <a:rPr lang="en-GB" sz="1800" dirty="0">
                <a:solidFill>
                  <a:srgbClr val="FFFFFF"/>
                </a:solidFill>
                <a:latin typeface="Arial" panose="020B0604020202020204" pitchFamily="34" charset="0"/>
                <a:cs typeface="Arial" panose="020B0604020202020204" pitchFamily="34" charset="0"/>
              </a:rPr>
              <a:t>“Made me think about things in more detail, and actually assess responses”</a:t>
            </a:r>
          </a:p>
          <a:p>
            <a:pPr algn="ctr">
              <a:defRPr/>
            </a:pPr>
            <a:endParaRPr lang="en-GB" kern="0" dirty="0" err="1">
              <a:solidFill>
                <a:srgbClr val="000000"/>
              </a:solidFill>
              <a:latin typeface="Corbel"/>
            </a:endParaRPr>
          </a:p>
        </p:txBody>
      </p:sp>
      <p:sp>
        <p:nvSpPr>
          <p:cNvPr id="18" name="Rectangular Callout 10">
            <a:extLst>
              <a:ext uri="{FF2B5EF4-FFF2-40B4-BE49-F238E27FC236}">
                <a16:creationId xmlns:a16="http://schemas.microsoft.com/office/drawing/2014/main" id="{B53F5406-E4E6-4EBA-BDD6-5717EF839831}"/>
              </a:ext>
            </a:extLst>
          </p:cNvPr>
          <p:cNvSpPr/>
          <p:nvPr/>
        </p:nvSpPr>
        <p:spPr>
          <a:xfrm>
            <a:off x="2588589" y="2760452"/>
            <a:ext cx="4034905" cy="1084936"/>
          </a:xfrm>
          <a:prstGeom prst="wedgeRectCallout">
            <a:avLst>
              <a:gd name="adj1" fmla="val -20967"/>
              <a:gd name="adj2" fmla="val 88240"/>
            </a:avLst>
          </a:prstGeom>
          <a:solidFill>
            <a:schemeClr val="accent4">
              <a:lumMod val="50000"/>
            </a:schemeClr>
          </a:solidFill>
          <a:ln>
            <a:noFill/>
          </a:ln>
          <a:effectLst/>
        </p:spPr>
        <p:txBody>
          <a:bodyPr tIns="108000" rtlCol="0" anchor="ctr"/>
          <a:lstStyle/>
          <a:p>
            <a:pPr>
              <a:defRPr/>
            </a:pPr>
            <a:r>
              <a:rPr lang="en-GB" sz="1800" dirty="0">
                <a:solidFill>
                  <a:srgbClr val="FFFFFF"/>
                </a:solidFill>
                <a:latin typeface="Arial" panose="020B0604020202020204" pitchFamily="34" charset="0"/>
                <a:cs typeface="Arial" panose="020B0604020202020204" pitchFamily="34" charset="0"/>
              </a:rPr>
              <a:t>“Really useful, and I particularly like how it is relevant to skills for both my course and my future career” </a:t>
            </a:r>
          </a:p>
          <a:p>
            <a:pPr algn="ctr">
              <a:defRPr/>
            </a:pPr>
            <a:endParaRPr lang="en-GB" kern="0" dirty="0" err="1">
              <a:solidFill>
                <a:srgbClr val="000000"/>
              </a:solidFill>
              <a:latin typeface="Corbel"/>
            </a:endParaRPr>
          </a:p>
        </p:txBody>
      </p:sp>
      <p:sp>
        <p:nvSpPr>
          <p:cNvPr id="19" name="Rectangular Callout 10">
            <a:extLst>
              <a:ext uri="{FF2B5EF4-FFF2-40B4-BE49-F238E27FC236}">
                <a16:creationId xmlns:a16="http://schemas.microsoft.com/office/drawing/2014/main" id="{891301AC-8355-4BB6-94CD-FBAD51404DD1}"/>
              </a:ext>
            </a:extLst>
          </p:cNvPr>
          <p:cNvSpPr/>
          <p:nvPr/>
        </p:nvSpPr>
        <p:spPr>
          <a:xfrm>
            <a:off x="6905558" y="2441641"/>
            <a:ext cx="1902102" cy="1816429"/>
          </a:xfrm>
          <a:prstGeom prst="wedgeRectCallout">
            <a:avLst>
              <a:gd name="adj1" fmla="val 3396"/>
              <a:gd name="adj2" fmla="val 66180"/>
            </a:avLst>
          </a:prstGeom>
          <a:solidFill>
            <a:schemeClr val="accent5">
              <a:lumMod val="75000"/>
            </a:schemeClr>
          </a:solidFill>
          <a:ln>
            <a:noFill/>
          </a:ln>
          <a:effectLst/>
        </p:spPr>
        <p:txBody>
          <a:bodyPr tIns="108000" rtlCol="0" anchor="ctr"/>
          <a:lstStyle/>
          <a:p>
            <a:pPr>
              <a:defRPr/>
            </a:pPr>
            <a:r>
              <a:rPr lang="en-GB" sz="1800" dirty="0">
                <a:solidFill>
                  <a:srgbClr val="FFFFFF"/>
                </a:solidFill>
                <a:latin typeface="Arial" panose="020B0604020202020204" pitchFamily="34" charset="0"/>
                <a:cs typeface="Arial" panose="020B0604020202020204" pitchFamily="34" charset="0"/>
              </a:rPr>
              <a:t>“[I’ve] shied away from this area, so having an abundance of help/ feedback was great”</a:t>
            </a:r>
          </a:p>
          <a:p>
            <a:pPr algn="ctr">
              <a:defRPr/>
            </a:pPr>
            <a:endParaRPr lang="en-GB" kern="0" dirty="0" err="1">
              <a:solidFill>
                <a:srgbClr val="000000"/>
              </a:solidFill>
              <a:latin typeface="Corbel"/>
            </a:endParaRPr>
          </a:p>
        </p:txBody>
      </p:sp>
      <p:sp>
        <p:nvSpPr>
          <p:cNvPr id="4" name="Slide Number Placeholder 3">
            <a:extLst>
              <a:ext uri="{FF2B5EF4-FFF2-40B4-BE49-F238E27FC236}">
                <a16:creationId xmlns:a16="http://schemas.microsoft.com/office/drawing/2014/main" id="{EC8C1A49-1D31-47B6-8F70-16BB99FB5C68}"/>
              </a:ext>
            </a:extLst>
          </p:cNvPr>
          <p:cNvSpPr>
            <a:spLocks noGrp="1"/>
          </p:cNvSpPr>
          <p:nvPr>
            <p:ph type="sldNum" sz="quarter" idx="4294967295"/>
          </p:nvPr>
        </p:nvSpPr>
        <p:spPr>
          <a:xfrm>
            <a:off x="363163" y="4624388"/>
            <a:ext cx="198438" cy="358775"/>
          </a:xfrm>
          <a:prstGeom prst="rect">
            <a:avLst/>
          </a:prstGeom>
        </p:spPr>
        <p:txBody>
          <a:bodyPr vert="horz" lIns="0" tIns="0" rIns="0" bIns="0" rtlCol="0" anchor="ctr" anchorCtr="0"/>
          <a:lstStyle>
            <a:defPPr>
              <a:defRPr lang="en-US"/>
            </a:defPPr>
            <a:lvl1pPr marL="0" algn="l" defTabSz="685800" rtl="0" eaLnBrk="1" latinLnBrk="0" hangingPunct="1">
              <a:defRPr sz="800" b="0" i="0" kern="1200">
                <a:solidFill>
                  <a:schemeClr val="tx1"/>
                </a:solidFill>
                <a:latin typeface="+mn-lt"/>
                <a:ea typeface="Roboto Light"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D7AF65-ABD8-9745-9161-1D3466EAFE0E}" type="slidenum">
              <a:rPr lang="en-GB" smtClean="0"/>
              <a:pPr/>
              <a:t>22</a:t>
            </a:fld>
            <a:endParaRPr lang="en-GB" dirty="0"/>
          </a:p>
        </p:txBody>
      </p:sp>
    </p:spTree>
    <p:extLst>
      <p:ext uri="{BB962C8B-B14F-4D97-AF65-F5344CB8AC3E}">
        <p14:creationId xmlns:p14="http://schemas.microsoft.com/office/powerpoint/2010/main" val="944654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2470-D55E-4763-B2FA-CB1FFF1CA47B}"/>
              </a:ext>
            </a:extLst>
          </p:cNvPr>
          <p:cNvSpPr>
            <a:spLocks noGrp="1"/>
          </p:cNvSpPr>
          <p:nvPr>
            <p:ph type="title"/>
          </p:nvPr>
        </p:nvSpPr>
        <p:spPr>
          <a:xfrm>
            <a:off x="358774" y="339725"/>
            <a:ext cx="8685835" cy="341572"/>
          </a:xfrm>
        </p:spPr>
        <p:txBody>
          <a:bodyPr/>
          <a:lstStyle/>
          <a:p>
            <a:r>
              <a:rPr lang="en-GB" dirty="0"/>
              <a:t>Perceived levels of benefit of the discovery tool to organisations</a:t>
            </a:r>
          </a:p>
        </p:txBody>
      </p:sp>
      <p:sp>
        <p:nvSpPr>
          <p:cNvPr id="5" name="Slide Number Placeholder 4">
            <a:extLst>
              <a:ext uri="{FF2B5EF4-FFF2-40B4-BE49-F238E27FC236}">
                <a16:creationId xmlns:a16="http://schemas.microsoft.com/office/drawing/2014/main" id="{FE2F2120-8129-43AE-8018-8EDD1B55C8CA}"/>
              </a:ext>
            </a:extLst>
          </p:cNvPr>
          <p:cNvSpPr>
            <a:spLocks noGrp="1"/>
          </p:cNvSpPr>
          <p:nvPr>
            <p:ph type="sldNum" sz="quarter" idx="12"/>
          </p:nvPr>
        </p:nvSpPr>
        <p:spPr/>
        <p:txBody>
          <a:bodyPr/>
          <a:lstStyle/>
          <a:p>
            <a:fld id="{0BD7AF65-ABD8-9745-9161-1D3466EAFE0E}" type="slidenum">
              <a:rPr lang="en-GB" smtClean="0"/>
              <a:pPr/>
              <a:t>23</a:t>
            </a:fld>
            <a:endParaRPr lang="en-GB" dirty="0"/>
          </a:p>
        </p:txBody>
      </p:sp>
      <p:graphicFrame>
        <p:nvGraphicFramePr>
          <p:cNvPr id="9" name="Chart 8" descr="Pie chart showing findings which show that in total 94% of organisations found the discovery tool to be beneficial (12% 'very beneficial'; 43% 'beneficial' and 39% 'some benefit'). Only 6% said they found it to be of 'minimal benefit'.">
            <a:extLst>
              <a:ext uri="{FF2B5EF4-FFF2-40B4-BE49-F238E27FC236}">
                <a16:creationId xmlns:a16="http://schemas.microsoft.com/office/drawing/2014/main" id="{858A4345-D878-4CAF-B62C-C76134FF9D35}"/>
              </a:ext>
            </a:extLst>
          </p:cNvPr>
          <p:cNvGraphicFramePr/>
          <p:nvPr>
            <p:extLst>
              <p:ext uri="{D42A27DB-BD31-4B8C-83A1-F6EECF244321}">
                <p14:modId xmlns:p14="http://schemas.microsoft.com/office/powerpoint/2010/main" val="2259470047"/>
              </p:ext>
            </p:extLst>
          </p:nvPr>
        </p:nvGraphicFramePr>
        <p:xfrm>
          <a:off x="1212572" y="1030486"/>
          <a:ext cx="6182139" cy="3953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48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3882C4-234B-48BD-9BFF-97B1D8843ADB}"/>
              </a:ext>
            </a:extLst>
          </p:cNvPr>
          <p:cNvSpPr>
            <a:spLocks noGrp="1"/>
          </p:cNvSpPr>
          <p:nvPr>
            <p:ph type="title"/>
          </p:nvPr>
        </p:nvSpPr>
        <p:spPr>
          <a:xfrm>
            <a:off x="457829" y="1991981"/>
            <a:ext cx="6518277" cy="341572"/>
          </a:xfrm>
        </p:spPr>
        <p:txBody>
          <a:bodyPr/>
          <a:lstStyle/>
          <a:p>
            <a:r>
              <a:rPr lang="en-GB" dirty="0"/>
              <a:t>Building organisational digital capability</a:t>
            </a:r>
          </a:p>
        </p:txBody>
      </p:sp>
      <p:sp>
        <p:nvSpPr>
          <p:cNvPr id="5" name="Slide Number Placeholder 4">
            <a:extLst>
              <a:ext uri="{FF2B5EF4-FFF2-40B4-BE49-F238E27FC236}">
                <a16:creationId xmlns:a16="http://schemas.microsoft.com/office/drawing/2014/main" id="{90F1BB91-C29A-495A-9877-AD7D5DE2ABFC}"/>
              </a:ext>
            </a:extLst>
          </p:cNvPr>
          <p:cNvSpPr>
            <a:spLocks noGrp="1"/>
          </p:cNvSpPr>
          <p:nvPr>
            <p:ph type="sldNum" sz="quarter" idx="12"/>
          </p:nvPr>
        </p:nvSpPr>
        <p:spPr/>
        <p:txBody>
          <a:bodyPr/>
          <a:lstStyle/>
          <a:p>
            <a:fld id="{0BD7AF65-ABD8-9745-9161-1D3466EAFE0E}" type="slidenum">
              <a:rPr lang="en-GB" smtClean="0"/>
              <a:pPr/>
              <a:t>24</a:t>
            </a:fld>
            <a:endParaRPr lang="en-GB" dirty="0"/>
          </a:p>
        </p:txBody>
      </p:sp>
    </p:spTree>
    <p:extLst>
      <p:ext uri="{BB962C8B-B14F-4D97-AF65-F5344CB8AC3E}">
        <p14:creationId xmlns:p14="http://schemas.microsoft.com/office/powerpoint/2010/main" val="544517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br>
              <a:rPr lang="en-GB" sz="2400" b="1" dirty="0"/>
            </a:br>
            <a:r>
              <a:rPr lang="en-GB" sz="2400" b="1" dirty="0"/>
              <a:t>   Developing organisational digital capability</a:t>
            </a:r>
          </a:p>
        </p:txBody>
      </p:sp>
      <p:sp>
        <p:nvSpPr>
          <p:cNvPr id="8" name="Rectangle 7"/>
          <p:cNvSpPr/>
          <p:nvPr/>
        </p:nvSpPr>
        <p:spPr>
          <a:xfrm>
            <a:off x="555585" y="739776"/>
            <a:ext cx="4572000" cy="3662541"/>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2C3841"/>
                </a:solidFill>
                <a:effectLst/>
                <a:uLnTx/>
                <a:uFillTx/>
                <a:latin typeface="Arial" panose="020B0604020202020204"/>
                <a:ea typeface="+mn-ea"/>
                <a:cs typeface="+mn-cs"/>
              </a:rPr>
              <a:t>‘The extent to which the culture, policies and infrastructure of an organisation enable and support digital practices.’ </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2C3841"/>
                </a:solidFill>
                <a:effectLst/>
                <a:uLnTx/>
                <a:uFillTx/>
                <a:latin typeface="Arial" panose="020B0604020202020204"/>
                <a:ea typeface="+mn-ea"/>
                <a:cs typeface="+mn-cs"/>
              </a:rPr>
              <a:t>Helen Beetham (2017)</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2C3841"/>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B71A8B"/>
                </a:solidFill>
                <a:effectLst/>
                <a:uLnTx/>
                <a:uFillTx/>
                <a:latin typeface="Arial" panose="020B0604020202020204"/>
                <a:ea typeface="+mn-ea"/>
                <a:cs typeface="+mn-cs"/>
              </a:rPr>
              <a:t>How is your organisation developing its organisational digital capability?</a:t>
            </a:r>
          </a:p>
          <a:p>
            <a:pPr marL="0" marR="0" lvl="0" indent="0" algn="r" defTabSz="6858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srgbClr val="2C3841"/>
              </a:solidFill>
              <a:effectLst/>
              <a:uLnTx/>
              <a:uFillTx/>
              <a:latin typeface="Arial" panose="020B0604020202020204"/>
              <a:ea typeface="+mn-ea"/>
              <a:cs typeface="+mn-cs"/>
            </a:endParaRPr>
          </a:p>
        </p:txBody>
      </p:sp>
      <p:pic>
        <p:nvPicPr>
          <p:cNvPr id="2050" name="Picture 2" descr="Model of the digitally capable organisation - explanation in notes slide below.">
            <a:extLst>
              <a:ext uri="{FF2B5EF4-FFF2-40B4-BE49-F238E27FC236}">
                <a16:creationId xmlns:a16="http://schemas.microsoft.com/office/drawing/2014/main" id="{E4158D3F-0310-446D-BC7C-CF53CC8D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00704" y="739776"/>
            <a:ext cx="3574967" cy="365275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5AF4699-094B-405F-97A6-28247F05AC6F}"/>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722DA1-446F-48FF-9C55-EB70877BC287}" type="slidenum">
              <a:rPr kumimoji="0" lang="en-GB" altLang="en-US"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25</a:t>
            </a:fld>
            <a:endParaRPr kumimoji="0" lang="en-GB" altLang="en-US" sz="800" b="0" i="0" u="none" strike="noStrike" kern="1200" cap="none" spc="0" normalizeH="0" baseline="0" noProof="0">
              <a:ln>
                <a:noFill/>
              </a:ln>
              <a:solidFill>
                <a:prstClr val="black"/>
              </a:solidFill>
              <a:effectLst/>
              <a:uLnTx/>
              <a:uFillTx/>
              <a:latin typeface="Arial" panose="020B0604020202020204"/>
              <a:cs typeface="+mn-cs"/>
            </a:endParaRPr>
          </a:p>
        </p:txBody>
      </p:sp>
      <p:sp>
        <p:nvSpPr>
          <p:cNvPr id="7" name="TextBox 6" descr="Creative commons licence for the organisational model">
            <a:extLst>
              <a:ext uri="{FF2B5EF4-FFF2-40B4-BE49-F238E27FC236}">
                <a16:creationId xmlns:a16="http://schemas.microsoft.com/office/drawing/2014/main" id="{B2C30727-B1B4-4C35-ADCA-C21BF0A2A893}"/>
              </a:ext>
            </a:extLst>
          </p:cNvPr>
          <p:cNvSpPr txBox="1"/>
          <p:nvPr/>
        </p:nvSpPr>
        <p:spPr>
          <a:xfrm>
            <a:off x="5943601" y="4459557"/>
            <a:ext cx="1879410" cy="565146"/>
          </a:xfrm>
          <a:prstGeom prst="rect">
            <a:avLst/>
          </a:prstGeom>
          <a:noFill/>
        </p:spPr>
        <p:txBody>
          <a:bodyPr wrap="square" lIns="72000" tIns="36000" rIns="72000" bIns="36000" rtlCol="0" anchor="ctr"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2C3841"/>
                </a:solidFill>
                <a:effectLst/>
                <a:uLnTx/>
                <a:uFillTx/>
                <a:latin typeface="Arial" panose="020B0604020202020204"/>
                <a:ea typeface="+mn-ea"/>
                <a:cs typeface="+mn-cs"/>
              </a:rPr>
              <a:t>Jisc 2017 model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2C3841"/>
                </a:solidFill>
                <a:effectLst/>
                <a:uLnTx/>
                <a:uFillTx/>
                <a:latin typeface="Arial" panose="020B0604020202020204"/>
                <a:ea typeface="+mn-ea"/>
                <a:cs typeface="+mn-cs"/>
              </a:rPr>
              <a:t>CC BY-NC-ND</a:t>
            </a:r>
            <a:endParaRPr kumimoji="0" lang="en-GB" sz="1600" b="0" i="0" u="none" strike="noStrike" kern="1200" cap="none" spc="0" normalizeH="0" baseline="0" noProof="0" dirty="0">
              <a:ln>
                <a:noFill/>
              </a:ln>
              <a:solidFill>
                <a:srgbClr val="2C384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7694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What are </a:t>
            </a:r>
            <a:r>
              <a:rPr lang="en-US" dirty="0" err="1"/>
              <a:t>organisations</a:t>
            </a:r>
            <a:r>
              <a:rPr lang="en-US" dirty="0"/>
              <a:t> doing in this space?</a:t>
            </a:r>
            <a:endParaRPr lang="en-GB" dirty="0"/>
          </a:p>
        </p:txBody>
      </p:sp>
      <p:sp>
        <p:nvSpPr>
          <p:cNvPr id="21" name="Text Placeholder 20">
            <a:extLst>
              <a:ext uri="{FF2B5EF4-FFF2-40B4-BE49-F238E27FC236}">
                <a16:creationId xmlns:a16="http://schemas.microsoft.com/office/drawing/2014/main" id="{4E14EAB9-2DFF-47DB-AE6E-CE2853599C39}"/>
              </a:ext>
            </a:extLst>
          </p:cNvPr>
          <p:cNvSpPr>
            <a:spLocks noGrp="1"/>
          </p:cNvSpPr>
          <p:nvPr>
            <p:ph type="body" idx="13"/>
          </p:nvPr>
        </p:nvSpPr>
        <p:spPr>
          <a:xfrm>
            <a:off x="358774" y="880834"/>
            <a:ext cx="6518277" cy="255741"/>
          </a:xfrm>
        </p:spPr>
        <p:txBody>
          <a:bodyPr/>
          <a:lstStyle/>
          <a:p>
            <a:r>
              <a:rPr lang="en-GB" sz="2000" b="1" dirty="0"/>
              <a:t>Key success factors</a:t>
            </a:r>
          </a:p>
        </p:txBody>
      </p:sp>
      <p:sp>
        <p:nvSpPr>
          <p:cNvPr id="9" name="Content Placeholder 8">
            <a:extLst>
              <a:ext uri="{FF2B5EF4-FFF2-40B4-BE49-F238E27FC236}">
                <a16:creationId xmlns:a16="http://schemas.microsoft.com/office/drawing/2014/main" id="{37A26C22-3C38-4691-8B1F-83DB19B7F978}"/>
              </a:ext>
            </a:extLst>
          </p:cNvPr>
          <p:cNvSpPr>
            <a:spLocks noGrp="1"/>
          </p:cNvSpPr>
          <p:nvPr>
            <p:ph idx="1"/>
          </p:nvPr>
        </p:nvSpPr>
        <p:spPr>
          <a:xfrm>
            <a:off x="358774" y="1280330"/>
            <a:ext cx="6518276" cy="3633332"/>
          </a:xfrm>
        </p:spPr>
        <p:txBody>
          <a:bodyPr/>
          <a:lstStyle/>
          <a:p>
            <a:pPr marL="182563" indent="-182563"/>
            <a:r>
              <a:rPr lang="en-GB" sz="1800" dirty="0"/>
              <a:t>Common vocabulary</a:t>
            </a:r>
          </a:p>
          <a:p>
            <a:pPr marL="355600" lvl="2" indent="-173038"/>
            <a:r>
              <a:rPr lang="en-GB" sz="1800" dirty="0"/>
              <a:t>How is this communicated?</a:t>
            </a:r>
          </a:p>
          <a:p>
            <a:pPr marL="182563" indent="-182563"/>
            <a:r>
              <a:rPr lang="en-GB" sz="1800" dirty="0"/>
              <a:t>Strategic support </a:t>
            </a:r>
          </a:p>
          <a:p>
            <a:pPr marL="355600" lvl="2" indent="-173038"/>
            <a:r>
              <a:rPr lang="en-GB" sz="1800" dirty="0"/>
              <a:t>Stakeholder group</a:t>
            </a:r>
          </a:p>
          <a:p>
            <a:pPr marL="182563" indent="-182563"/>
            <a:r>
              <a:rPr lang="en-GB" sz="1800" dirty="0"/>
              <a:t>Engaging HR </a:t>
            </a:r>
          </a:p>
          <a:p>
            <a:pPr marL="355600" lvl="2" indent="-173038"/>
            <a:r>
              <a:rPr lang="en-GB" sz="1800" dirty="0"/>
              <a:t>Recruitment, appraisal etc.</a:t>
            </a:r>
          </a:p>
          <a:p>
            <a:pPr marL="182563" indent="-182563"/>
            <a:r>
              <a:rPr lang="en-GB" sz="1800" dirty="0"/>
              <a:t>Developing staff and students</a:t>
            </a:r>
          </a:p>
          <a:p>
            <a:pPr marL="355600" lvl="2" indent="-173038"/>
            <a:r>
              <a:rPr lang="en-GB" sz="1800" dirty="0"/>
              <a:t>Reward and recognition</a:t>
            </a:r>
          </a:p>
          <a:p>
            <a:pPr marL="182563" indent="-182563"/>
            <a:r>
              <a:rPr lang="en-GB" sz="1800" dirty="0"/>
              <a:t>Building digital capability into the curriculum</a:t>
            </a:r>
          </a:p>
          <a:p>
            <a:pPr marL="182563" indent="-182563"/>
            <a:r>
              <a:rPr lang="en-GB" sz="1800" dirty="0"/>
              <a:t>Working in partnership</a:t>
            </a:r>
          </a:p>
          <a:p>
            <a:endParaRPr lang="en-GB" dirty="0"/>
          </a:p>
        </p:txBody>
      </p:sp>
      <p:pic>
        <p:nvPicPr>
          <p:cNvPr id="19" name="Picture 18" descr="Embedded video - link below">
            <a:hlinkClick r:id="rId3"/>
            <a:extLst>
              <a:ext uri="{FF2B5EF4-FFF2-40B4-BE49-F238E27FC236}">
                <a16:creationId xmlns:a16="http://schemas.microsoft.com/office/drawing/2014/main" id="{964E9ED9-357F-4C1A-BE6E-1234521915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2000" y="1336112"/>
            <a:ext cx="4490725" cy="2522450"/>
          </a:xfrm>
          <a:prstGeom prst="rect">
            <a:avLst/>
          </a:prstGeom>
        </p:spPr>
      </p:pic>
      <p:sp>
        <p:nvSpPr>
          <p:cNvPr id="20" name="TextBox 19">
            <a:extLst>
              <a:ext uri="{FF2B5EF4-FFF2-40B4-BE49-F238E27FC236}">
                <a16:creationId xmlns:a16="http://schemas.microsoft.com/office/drawing/2014/main" id="{8864D6C7-6FE9-4D2F-A8F9-D1AB3E5D6A7A}"/>
              </a:ext>
            </a:extLst>
          </p:cNvPr>
          <p:cNvSpPr txBox="1"/>
          <p:nvPr/>
        </p:nvSpPr>
        <p:spPr>
          <a:xfrm>
            <a:off x="5294489" y="3839497"/>
            <a:ext cx="3172178" cy="697361"/>
          </a:xfrm>
          <a:prstGeom prst="rect">
            <a:avLst/>
          </a:prstGeom>
          <a:noFill/>
        </p:spPr>
        <p:txBody>
          <a:bodyPr wrap="square" lIns="72000" tIns="36000" rIns="72000" bIns="36000" rtlCol="0" anchor="ctr" anchorCtr="0">
            <a:spAutoFit/>
          </a:bodyPr>
          <a:lstStyle/>
          <a:p>
            <a:pPr marL="0" marR="0" lvl="0" indent="0" algn="l" defTabSz="685800" rtl="0" eaLnBrk="1" fontAlgn="auto" latinLnBrk="0" hangingPunct="1">
              <a:lnSpc>
                <a:spcPct val="99000"/>
              </a:lnSpc>
              <a:spcBef>
                <a:spcPts val="0"/>
              </a:spcBef>
              <a:spcAft>
                <a:spcPts val="0"/>
              </a:spcAft>
              <a:buClrTx/>
              <a:buSzTx/>
              <a:buFontTx/>
              <a:buNone/>
              <a:tabLst/>
              <a:defRPr/>
            </a:pPr>
            <a:r>
              <a:rPr kumimoji="0" lang="en-GB" sz="2000" b="0" i="0" u="sng" strike="noStrike" kern="1200" cap="none" spc="0" normalizeH="0" baseline="0" noProof="0" dirty="0">
                <a:ln>
                  <a:noFill/>
                </a:ln>
                <a:solidFill>
                  <a:prstClr val="black"/>
                </a:solidFill>
                <a:effectLst/>
                <a:uLnTx/>
                <a:uFillTx/>
                <a:latin typeface="Arial" panose="020B0604020202020204"/>
                <a:ea typeface="+mn-ea"/>
                <a:cs typeface="+mn-cs"/>
                <a:hlinkClick r:id="rId5"/>
              </a:rPr>
              <a:t>https://ji.sc/digicap_films</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99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prstClr val="black"/>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589E8A55-5E16-44C2-BD3A-40EB3D55C97A}"/>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26</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96083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9D99-563E-43CE-95B4-7FC3D203DFEB}"/>
              </a:ext>
            </a:extLst>
          </p:cNvPr>
          <p:cNvSpPr>
            <a:spLocks noGrp="1"/>
          </p:cNvSpPr>
          <p:nvPr>
            <p:ph type="title"/>
          </p:nvPr>
        </p:nvSpPr>
        <p:spPr>
          <a:xfrm>
            <a:off x="222090" y="320635"/>
            <a:ext cx="6518277" cy="341572"/>
          </a:xfrm>
        </p:spPr>
        <p:txBody>
          <a:bodyPr/>
          <a:lstStyle/>
          <a:p>
            <a:r>
              <a:rPr lang="en-GB" dirty="0"/>
              <a:t>Identifying good practice principles </a:t>
            </a:r>
          </a:p>
        </p:txBody>
      </p:sp>
      <p:pic>
        <p:nvPicPr>
          <p:cNvPr id="6" name="Picture 5" descr="The organisational maturity model with good practice principles">
            <a:extLst>
              <a:ext uri="{FF2B5EF4-FFF2-40B4-BE49-F238E27FC236}">
                <a16:creationId xmlns:a16="http://schemas.microsoft.com/office/drawing/2014/main" id="{667696DA-FA10-49DC-B9A1-F37F30E49C80}"/>
              </a:ext>
            </a:extLst>
          </p:cNvPr>
          <p:cNvPicPr>
            <a:picLocks noChangeAspect="1"/>
          </p:cNvPicPr>
          <p:nvPr/>
        </p:nvPicPr>
        <p:blipFill rotWithShape="1">
          <a:blip r:embed="rId3"/>
          <a:srcRect l="1055" t="11685"/>
          <a:stretch/>
        </p:blipFill>
        <p:spPr>
          <a:xfrm>
            <a:off x="87086" y="662207"/>
            <a:ext cx="9002486" cy="4535664"/>
          </a:xfrm>
          <a:prstGeom prst="rect">
            <a:avLst/>
          </a:prstGeom>
        </p:spPr>
      </p:pic>
      <p:sp>
        <p:nvSpPr>
          <p:cNvPr id="12" name="TextBox 11">
            <a:extLst>
              <a:ext uri="{FF2B5EF4-FFF2-40B4-BE49-F238E27FC236}">
                <a16:creationId xmlns:a16="http://schemas.microsoft.com/office/drawing/2014/main" id="{1F6288DB-5AAD-4A5C-AF33-B8A1FC9AD33E}"/>
              </a:ext>
            </a:extLst>
          </p:cNvPr>
          <p:cNvSpPr txBox="1"/>
          <p:nvPr/>
        </p:nvSpPr>
        <p:spPr>
          <a:xfrm>
            <a:off x="3374796" y="4855090"/>
            <a:ext cx="2394408" cy="257369"/>
          </a:xfrm>
          <a:prstGeom prst="rect">
            <a:avLst/>
          </a:prstGeom>
          <a:noFill/>
        </p:spPr>
        <p:txBody>
          <a:bodyPr wrap="square" lIns="72000" tIns="36000" rIns="72000" bIns="36000" rtlCol="0" anchor="ctr"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2C3841"/>
                </a:solidFill>
                <a:effectLst/>
                <a:uLnTx/>
                <a:uFillTx/>
                <a:latin typeface="Arial" panose="020B0604020202020204"/>
                <a:ea typeface="+mn-ea"/>
                <a:cs typeface="+mn-cs"/>
              </a:rPr>
              <a:t>Jisc 2017 model CC BY-NC-ND</a:t>
            </a:r>
            <a:endParaRPr kumimoji="0" lang="en-GB" sz="1200" b="0" i="0" u="none" strike="noStrike" kern="1200" cap="none" spc="0" normalizeH="0" baseline="0" noProof="0" dirty="0">
              <a:ln>
                <a:noFill/>
              </a:ln>
              <a:solidFill>
                <a:srgbClr val="2C384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9967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CCD98-0DA4-47B2-B5D1-1E7EC9983708}"/>
              </a:ext>
            </a:extLst>
          </p:cNvPr>
          <p:cNvSpPr>
            <a:spLocks noGrp="1"/>
          </p:cNvSpPr>
          <p:nvPr>
            <p:ph type="title"/>
          </p:nvPr>
        </p:nvSpPr>
        <p:spPr/>
        <p:txBody>
          <a:bodyPr/>
          <a:lstStyle/>
          <a:p>
            <a:r>
              <a:rPr lang="en-GB" dirty="0"/>
              <a:t>Examples</a:t>
            </a:r>
          </a:p>
        </p:txBody>
      </p:sp>
      <p:pic>
        <p:nvPicPr>
          <p:cNvPr id="5" name="Picture 4" descr="An example from the maturity model showing good practice principle with indicators of practice at emerging, established and enhanced levels. ">
            <a:extLst>
              <a:ext uri="{FF2B5EF4-FFF2-40B4-BE49-F238E27FC236}">
                <a16:creationId xmlns:a16="http://schemas.microsoft.com/office/drawing/2014/main" id="{CF7452C6-EFD1-4512-A1AD-7E960F94EE18}"/>
              </a:ext>
              <a:ext uri="{C183D7F6-B498-43B3-948B-1728B52AA6E4}">
                <adec:decorative xmlns:adec="http://schemas.microsoft.com/office/drawing/2017/decorative" val="0"/>
              </a:ext>
            </a:extLst>
          </p:cNvPr>
          <p:cNvPicPr>
            <a:picLocks noChangeAspect="1"/>
          </p:cNvPicPr>
          <p:nvPr/>
        </p:nvPicPr>
        <p:blipFill rotWithShape="1">
          <a:blip r:embed="rId3"/>
          <a:srcRect l="16145" t="10370" r="15417" b="47019"/>
          <a:stretch/>
        </p:blipFill>
        <p:spPr>
          <a:xfrm>
            <a:off x="0" y="1047262"/>
            <a:ext cx="9248190" cy="3238988"/>
          </a:xfrm>
          <a:prstGeom prst="rect">
            <a:avLst/>
          </a:prstGeom>
          <a:ln>
            <a:solidFill>
              <a:schemeClr val="tx1"/>
            </a:solidFill>
          </a:ln>
        </p:spPr>
      </p:pic>
      <p:sp>
        <p:nvSpPr>
          <p:cNvPr id="10" name="Oval 9">
            <a:extLst>
              <a:ext uri="{FF2B5EF4-FFF2-40B4-BE49-F238E27FC236}">
                <a16:creationId xmlns:a16="http://schemas.microsoft.com/office/drawing/2014/main" id="{533149A2-60E0-42A5-B794-F5E6F32A8245}"/>
              </a:ext>
              <a:ext uri="{C183D7F6-B498-43B3-948B-1728B52AA6E4}">
                <adec:decorative xmlns:adec="http://schemas.microsoft.com/office/drawing/2017/decorative" val="1"/>
              </a:ext>
            </a:extLst>
          </p:cNvPr>
          <p:cNvSpPr/>
          <p:nvPr/>
        </p:nvSpPr>
        <p:spPr>
          <a:xfrm>
            <a:off x="4734395" y="2209628"/>
            <a:ext cx="1935226" cy="619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EF2DF7FE-E8B9-467B-AFAC-F1F580B3187E}"/>
              </a:ext>
              <a:ext uri="{C183D7F6-B498-43B3-948B-1728B52AA6E4}">
                <adec:decorative xmlns:adec="http://schemas.microsoft.com/office/drawing/2017/decorative" val="1"/>
              </a:ext>
            </a:extLst>
          </p:cNvPr>
          <p:cNvSpPr/>
          <p:nvPr/>
        </p:nvSpPr>
        <p:spPr>
          <a:xfrm>
            <a:off x="2442870" y="2762250"/>
            <a:ext cx="2272005" cy="9339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EC0EBFE-B8B8-4E1D-B2CF-0E7AC2407A76}"/>
              </a:ext>
              <a:ext uri="{C183D7F6-B498-43B3-948B-1728B52AA6E4}">
                <adec:decorative xmlns:adec="http://schemas.microsoft.com/office/drawing/2017/decorative" val="1"/>
              </a:ext>
            </a:extLst>
          </p:cNvPr>
          <p:cNvSpPr/>
          <p:nvPr/>
        </p:nvSpPr>
        <p:spPr>
          <a:xfrm>
            <a:off x="6689141" y="3696187"/>
            <a:ext cx="2162177" cy="7064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EC8C1A49-1D31-47B6-8F70-16BB99FB5C68}"/>
              </a:ext>
            </a:extLst>
          </p:cNvPr>
          <p:cNvSpPr>
            <a:spLocks noGrp="1"/>
          </p:cNvSpPr>
          <p:nvPr>
            <p:ph type="sldNum" sz="quarter" idx="4294967295"/>
          </p:nvPr>
        </p:nvSpPr>
        <p:spPr>
          <a:xfrm>
            <a:off x="363163" y="4624388"/>
            <a:ext cx="198438" cy="358775"/>
          </a:xfrm>
          <a:prstGeom prst="rect">
            <a:avLst/>
          </a:prstGeom>
        </p:spPr>
        <p:txBody>
          <a:bodyPr vert="horz" lIns="0" tIns="0" rIns="0" bIns="0" rtlCol="0" anchor="ctr" anchorCtr="0"/>
          <a:lstStyle>
            <a:defPPr>
              <a:defRPr lang="en-US"/>
            </a:defPPr>
            <a:lvl1pPr marL="0" algn="l" defTabSz="685800" rtl="0" eaLnBrk="1" latinLnBrk="0" hangingPunct="1">
              <a:defRPr sz="800" b="0" i="0" kern="1200">
                <a:solidFill>
                  <a:schemeClr val="tx1"/>
                </a:solidFill>
                <a:latin typeface="+mn-lt"/>
                <a:ea typeface="Roboto Light"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D7AF65-ABD8-9745-9161-1D3466EAFE0E}" type="slidenum">
              <a:rPr lang="en-GB" smtClean="0"/>
              <a:pPr/>
              <a:t>28</a:t>
            </a:fld>
            <a:endParaRPr lang="en-GB" dirty="0"/>
          </a:p>
        </p:txBody>
      </p:sp>
    </p:spTree>
    <p:extLst>
      <p:ext uri="{BB962C8B-B14F-4D97-AF65-F5344CB8AC3E}">
        <p14:creationId xmlns:p14="http://schemas.microsoft.com/office/powerpoint/2010/main" val="69326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9EEC-6DA0-4CBE-BA3E-AF1F1B750A97}"/>
              </a:ext>
            </a:extLst>
          </p:cNvPr>
          <p:cNvSpPr>
            <a:spLocks noGrp="1"/>
          </p:cNvSpPr>
          <p:nvPr>
            <p:ph type="title"/>
          </p:nvPr>
        </p:nvSpPr>
        <p:spPr>
          <a:xfrm>
            <a:off x="232278" y="290209"/>
            <a:ext cx="6518277" cy="341572"/>
          </a:xfrm>
        </p:spPr>
        <p:txBody>
          <a:bodyPr/>
          <a:lstStyle/>
          <a:p>
            <a:r>
              <a:rPr lang="en-GB" dirty="0"/>
              <a:t>Where are you on your journey?</a:t>
            </a:r>
          </a:p>
        </p:txBody>
      </p:sp>
      <p:sp>
        <p:nvSpPr>
          <p:cNvPr id="4" name="Slide Number Placeholder 3">
            <a:extLst>
              <a:ext uri="{FF2B5EF4-FFF2-40B4-BE49-F238E27FC236}">
                <a16:creationId xmlns:a16="http://schemas.microsoft.com/office/drawing/2014/main" id="{08B90436-A526-490D-AB55-4F5B612B1192}"/>
              </a:ext>
            </a:extLst>
          </p:cNvPr>
          <p:cNvSpPr>
            <a:spLocks noGrp="1"/>
          </p:cNvSpPr>
          <p:nvPr>
            <p:ph type="sldNum" sz="quarter" idx="12"/>
          </p:nvPr>
        </p:nvSpPr>
        <p:spPr>
          <a:xfrm>
            <a:off x="358775" y="4623776"/>
            <a:ext cx="198109" cy="360000"/>
          </a:xfrm>
          <a:prstGeom prst="rect">
            <a:avLst/>
          </a:prstGeom>
        </p:spPr>
        <p:txBody>
          <a:bodyPr vert="horz" lIns="0" tIns="0" rIns="0" bIns="0" rtlCol="0" anchor="ctr" anchorCtr="0"/>
          <a:lstStyle>
            <a:defPPr>
              <a:defRPr lang="en-US"/>
            </a:defPPr>
            <a:lvl1pPr marL="0" algn="l" defTabSz="685800" rtl="0" eaLnBrk="1" latinLnBrk="0" hangingPunct="1">
              <a:defRPr sz="800" b="0" i="0" kern="1200">
                <a:solidFill>
                  <a:schemeClr val="tx1"/>
                </a:solidFill>
                <a:latin typeface="+mn-lt"/>
                <a:ea typeface="Roboto Light" panose="02000000000000000000" pitchFamily="2" charset="0"/>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0BD7AF65-ABD8-9745-9161-1D3466EAFE0E}" type="slidenum">
              <a:rPr lang="en-GB" smtClean="0"/>
              <a:pPr/>
              <a:t>29</a:t>
            </a:fld>
            <a:endParaRPr lang="en-GB" dirty="0"/>
          </a:p>
        </p:txBody>
      </p:sp>
      <p:pic>
        <p:nvPicPr>
          <p:cNvPr id="6" name="Picture 5" descr="A template for organisations to self-assess where they are in terms of organisational digital capability">
            <a:extLst>
              <a:ext uri="{FF2B5EF4-FFF2-40B4-BE49-F238E27FC236}">
                <a16:creationId xmlns:a16="http://schemas.microsoft.com/office/drawing/2014/main" id="{706C7391-46FF-40DD-85D3-B96396493ADA}"/>
              </a:ext>
            </a:extLst>
          </p:cNvPr>
          <p:cNvPicPr>
            <a:picLocks noChangeAspect="1"/>
          </p:cNvPicPr>
          <p:nvPr/>
        </p:nvPicPr>
        <p:blipFill rotWithShape="1">
          <a:blip r:embed="rId3"/>
          <a:srcRect l="15420" t="10647" r="16007" b="3966"/>
          <a:stretch/>
        </p:blipFill>
        <p:spPr>
          <a:xfrm>
            <a:off x="1496454" y="631781"/>
            <a:ext cx="6820460" cy="4511719"/>
          </a:xfrm>
          <a:prstGeom prst="rect">
            <a:avLst/>
          </a:prstGeom>
        </p:spPr>
      </p:pic>
    </p:spTree>
    <p:extLst>
      <p:ext uri="{BB962C8B-B14F-4D97-AF65-F5344CB8AC3E}">
        <p14:creationId xmlns:p14="http://schemas.microsoft.com/office/powerpoint/2010/main" val="2265375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9C57-2D39-4066-8E20-EFB2AAF1DBCC}"/>
              </a:ext>
            </a:extLst>
          </p:cNvPr>
          <p:cNvSpPr>
            <a:spLocks noGrp="1"/>
          </p:cNvSpPr>
          <p:nvPr>
            <p:ph type="title"/>
          </p:nvPr>
        </p:nvSpPr>
        <p:spPr/>
        <p:txBody>
          <a:bodyPr/>
          <a:lstStyle/>
          <a:p>
            <a:r>
              <a:rPr lang="en-GB" dirty="0"/>
              <a:t>Why is digital capability important?</a:t>
            </a:r>
          </a:p>
        </p:txBody>
      </p:sp>
      <p:sp>
        <p:nvSpPr>
          <p:cNvPr id="6" name="Text Placeholder 5">
            <a:extLst>
              <a:ext uri="{FF2B5EF4-FFF2-40B4-BE49-F238E27FC236}">
                <a16:creationId xmlns:a16="http://schemas.microsoft.com/office/drawing/2014/main" id="{7B809D8E-9298-429D-ADE2-EE2F18A68273}"/>
              </a:ext>
            </a:extLst>
          </p:cNvPr>
          <p:cNvSpPr>
            <a:spLocks noGrp="1"/>
          </p:cNvSpPr>
          <p:nvPr>
            <p:ph type="body" idx="13"/>
          </p:nvPr>
        </p:nvSpPr>
        <p:spPr>
          <a:xfrm>
            <a:off x="358773" y="1047262"/>
            <a:ext cx="4066269" cy="994898"/>
          </a:xfrm>
        </p:spPr>
        <p:txBody>
          <a:bodyPr/>
          <a:lstStyle/>
          <a:p>
            <a:r>
              <a:rPr lang="en-GB" dirty="0"/>
              <a:t>We need all staff and students’ </a:t>
            </a:r>
            <a:br>
              <a:rPr lang="en-GB" dirty="0"/>
            </a:br>
            <a:r>
              <a:rPr lang="en-GB" dirty="0"/>
              <a:t>to acquire the </a:t>
            </a:r>
            <a:r>
              <a:rPr lang="en-GB" b="1" dirty="0"/>
              <a:t>digital skills and capabilities for living, learning </a:t>
            </a:r>
            <a:br>
              <a:rPr lang="en-GB" b="1" dirty="0"/>
            </a:br>
            <a:r>
              <a:rPr lang="en-GB" b="1" dirty="0"/>
              <a:t>and working in a digital world</a:t>
            </a:r>
          </a:p>
        </p:txBody>
      </p:sp>
      <p:sp>
        <p:nvSpPr>
          <p:cNvPr id="3" name="Content Placeholder 2">
            <a:extLst>
              <a:ext uri="{FF2B5EF4-FFF2-40B4-BE49-F238E27FC236}">
                <a16:creationId xmlns:a16="http://schemas.microsoft.com/office/drawing/2014/main" id="{E69ED9EC-B96F-4D83-8565-BF8475EB00C5}"/>
              </a:ext>
            </a:extLst>
          </p:cNvPr>
          <p:cNvSpPr>
            <a:spLocks noGrp="1"/>
          </p:cNvSpPr>
          <p:nvPr>
            <p:ph idx="1"/>
          </p:nvPr>
        </p:nvSpPr>
        <p:spPr>
          <a:xfrm>
            <a:off x="358776" y="2145901"/>
            <a:ext cx="3641970" cy="2764428"/>
          </a:xfrm>
        </p:spPr>
        <p:txBody>
          <a:bodyPr/>
          <a:lstStyle/>
          <a:p>
            <a:pPr marL="180975" indent="-180975"/>
            <a:r>
              <a:rPr lang="en-GB" sz="1600" dirty="0"/>
              <a:t>Changing world and working landscape</a:t>
            </a:r>
          </a:p>
          <a:p>
            <a:pPr marL="180975" indent="-180975"/>
            <a:r>
              <a:rPr lang="en-GB" sz="1600" dirty="0"/>
              <a:t>Evidence employers are looking not just for knowledge…but broader skills</a:t>
            </a:r>
          </a:p>
          <a:p>
            <a:pPr marL="180975" indent="-180975"/>
            <a:r>
              <a:rPr lang="en-GB" sz="1600" dirty="0"/>
              <a:t>Digital capabilities are key employability skills – and we need to go further</a:t>
            </a:r>
          </a:p>
          <a:p>
            <a:pPr marL="180975" indent="-180975"/>
            <a:r>
              <a:rPr lang="en-GB" sz="1600" dirty="0"/>
              <a:t>Changing expectations of learners</a:t>
            </a:r>
          </a:p>
          <a:p>
            <a:pPr marL="180975" indent="-180975"/>
            <a:r>
              <a:rPr lang="en-GB" sz="1600" dirty="0"/>
              <a:t>But….evidence of a skills gap</a:t>
            </a:r>
          </a:p>
        </p:txBody>
      </p:sp>
      <p:sp>
        <p:nvSpPr>
          <p:cNvPr id="9" name="Rectangle 8">
            <a:extLst>
              <a:ext uri="{FF2B5EF4-FFF2-40B4-BE49-F238E27FC236}">
                <a16:creationId xmlns:a16="http://schemas.microsoft.com/office/drawing/2014/main" id="{087C714D-DA91-4489-9F3B-3AF18D0AA48A}"/>
              </a:ext>
              <a:ext uri="{C183D7F6-B498-43B3-948B-1728B52AA6E4}">
                <adec:decorative xmlns:adec="http://schemas.microsoft.com/office/drawing/2017/decorative" val="1"/>
              </a:ext>
            </a:extLst>
          </p:cNvPr>
          <p:cNvSpPr/>
          <p:nvPr/>
        </p:nvSpPr>
        <p:spPr>
          <a:xfrm>
            <a:off x="4165300" y="945662"/>
            <a:ext cx="4399580" cy="3971777"/>
          </a:xfrm>
          <a:prstGeom prst="rect">
            <a:avLst/>
          </a:prstGeom>
          <a:solidFill>
            <a:srgbClr val="442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672068">
              <a:spcBef>
                <a:spcPts val="800"/>
              </a:spcBef>
              <a:buFont typeface="Arial" panose="020B0604020202020204" pitchFamily="34" charset="0"/>
              <a:buChar char="•"/>
              <a:defRPr sz="2352"/>
            </a:pPr>
            <a:r>
              <a:rPr lang="en-GB" sz="1500" dirty="0">
                <a:solidFill>
                  <a:schemeClr val="bg1"/>
                </a:solidFill>
              </a:rPr>
              <a:t>Graduate work is being transformed by digital technologies and data </a:t>
            </a:r>
            <a:br>
              <a:rPr lang="en-GB" sz="1500" dirty="0">
                <a:solidFill>
                  <a:schemeClr val="bg1"/>
                </a:solidFill>
              </a:rPr>
            </a:br>
            <a:r>
              <a:rPr lang="en-GB" sz="1500" i="1" dirty="0">
                <a:solidFill>
                  <a:schemeClr val="bg1"/>
                </a:solidFill>
              </a:rPr>
              <a:t>(IPPR 2017: Managing automation) </a:t>
            </a:r>
          </a:p>
          <a:p>
            <a:pPr marL="285750" indent="-285750" defTabSz="672068">
              <a:spcBef>
                <a:spcPts val="800"/>
              </a:spcBef>
              <a:spcAft>
                <a:spcPts val="450"/>
              </a:spcAft>
              <a:buFont typeface="Arial" panose="020B0604020202020204" pitchFamily="34" charset="0"/>
              <a:buChar char="•"/>
              <a:defRPr sz="2352"/>
            </a:pPr>
            <a:r>
              <a:rPr lang="en-GB" sz="1600" dirty="0">
                <a:solidFill>
                  <a:schemeClr val="bg1"/>
                </a:solidFill>
              </a:rPr>
              <a:t>‘Alongside qualifications, character, behaviour and attributes are a clear priority for employers’ (</a:t>
            </a:r>
            <a:r>
              <a:rPr lang="en-GB" sz="1600" i="1" dirty="0">
                <a:solidFill>
                  <a:schemeClr val="bg1"/>
                </a:solidFill>
              </a:rPr>
              <a:t>CBI/Pearson Education and Skills Survey report 2019) </a:t>
            </a:r>
          </a:p>
          <a:p>
            <a:pPr marL="285750" indent="-285750" defTabSz="672068">
              <a:spcBef>
                <a:spcPts val="800"/>
              </a:spcBef>
              <a:spcAft>
                <a:spcPts val="450"/>
              </a:spcAft>
              <a:buFont typeface="Arial" panose="020B0604020202020204" pitchFamily="34" charset="0"/>
              <a:buChar char="•"/>
              <a:defRPr sz="2352"/>
            </a:pPr>
            <a:r>
              <a:rPr lang="en-GB" sz="1500" dirty="0">
                <a:solidFill>
                  <a:schemeClr val="bg1"/>
                </a:solidFill>
              </a:rPr>
              <a:t>Only </a:t>
            </a:r>
            <a:r>
              <a:rPr lang="en-GB" sz="1500" b="1" dirty="0">
                <a:solidFill>
                  <a:schemeClr val="bg1"/>
                </a:solidFill>
              </a:rPr>
              <a:t>18%</a:t>
            </a:r>
            <a:r>
              <a:rPr lang="en-GB" sz="1500" dirty="0">
                <a:solidFill>
                  <a:schemeClr val="bg1"/>
                </a:solidFill>
              </a:rPr>
              <a:t> of leaders believe UK school leavers and graduates have the right digital skills. (Deloitte, 2019)</a:t>
            </a:r>
            <a:endParaRPr lang="en-GB" sz="1500" i="1" dirty="0">
              <a:solidFill>
                <a:schemeClr val="bg1"/>
              </a:solidFill>
            </a:endParaRPr>
          </a:p>
          <a:p>
            <a:pPr marL="285750" indent="-285750" defTabSz="672068">
              <a:spcBef>
                <a:spcPts val="800"/>
              </a:spcBef>
              <a:spcAft>
                <a:spcPts val="450"/>
              </a:spcAft>
              <a:buFont typeface="Arial" panose="020B0604020202020204" pitchFamily="34" charset="0"/>
              <a:buChar char="•"/>
              <a:defRPr sz="2352"/>
            </a:pPr>
            <a:r>
              <a:rPr lang="en-GB" sz="1500" dirty="0">
                <a:solidFill>
                  <a:schemeClr val="bg1"/>
                </a:solidFill>
              </a:rPr>
              <a:t>Skill gaps among workers and organisational leaders have the potential to </a:t>
            </a:r>
            <a:r>
              <a:rPr lang="en-GB" sz="1500" b="1" dirty="0">
                <a:solidFill>
                  <a:schemeClr val="bg1"/>
                </a:solidFill>
              </a:rPr>
              <a:t>‘significantly hamper new technology adoption and therefore business growth</a:t>
            </a:r>
            <a:r>
              <a:rPr lang="en-GB" sz="1500" dirty="0">
                <a:solidFill>
                  <a:schemeClr val="bg1"/>
                </a:solidFill>
              </a:rPr>
              <a:t>’ (WEF, 2018) </a:t>
            </a:r>
          </a:p>
        </p:txBody>
      </p:sp>
      <p:sp>
        <p:nvSpPr>
          <p:cNvPr id="4" name="Slide Number Placeholder 3">
            <a:extLst>
              <a:ext uri="{FF2B5EF4-FFF2-40B4-BE49-F238E27FC236}">
                <a16:creationId xmlns:a16="http://schemas.microsoft.com/office/drawing/2014/main" id="{42AC507B-15D3-42B3-9F90-6A866E513389}"/>
              </a:ext>
            </a:extLst>
          </p:cNvPr>
          <p:cNvSpPr>
            <a:spLocks noGrp="1"/>
          </p:cNvSpPr>
          <p:nvPr>
            <p:ph type="sldNum" sz="quarter" idx="12"/>
          </p:nvPr>
        </p:nvSpPr>
        <p:spPr/>
        <p:txBody>
          <a:bodyPr/>
          <a:lstStyle/>
          <a:p>
            <a:fld id="{0BD7AF65-ABD8-9745-9161-1D3466EAFE0E}" type="slidenum">
              <a:rPr lang="en-GB" smtClean="0"/>
              <a:pPr/>
              <a:t>3</a:t>
            </a:fld>
            <a:endParaRPr lang="en-GB" dirty="0"/>
          </a:p>
        </p:txBody>
      </p:sp>
    </p:spTree>
    <p:extLst>
      <p:ext uri="{BB962C8B-B14F-4D97-AF65-F5344CB8AC3E}">
        <p14:creationId xmlns:p14="http://schemas.microsoft.com/office/powerpoint/2010/main" val="3456654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3882C4-234B-48BD-9BFF-97B1D8843ADB}"/>
              </a:ext>
            </a:extLst>
          </p:cNvPr>
          <p:cNvSpPr>
            <a:spLocks noGrp="1"/>
          </p:cNvSpPr>
          <p:nvPr>
            <p:ph type="title"/>
          </p:nvPr>
        </p:nvSpPr>
        <p:spPr>
          <a:xfrm>
            <a:off x="457829" y="1991981"/>
            <a:ext cx="6518277" cy="341572"/>
          </a:xfrm>
        </p:spPr>
        <p:txBody>
          <a:bodyPr/>
          <a:lstStyle/>
          <a:p>
            <a:r>
              <a:rPr lang="en-GB" dirty="0"/>
              <a:t>Implementing the discovery tool</a:t>
            </a:r>
          </a:p>
        </p:txBody>
      </p:sp>
      <p:sp>
        <p:nvSpPr>
          <p:cNvPr id="5" name="Slide Number Placeholder 4">
            <a:extLst>
              <a:ext uri="{FF2B5EF4-FFF2-40B4-BE49-F238E27FC236}">
                <a16:creationId xmlns:a16="http://schemas.microsoft.com/office/drawing/2014/main" id="{90F1BB91-C29A-495A-9877-AD7D5DE2ABFC}"/>
              </a:ext>
            </a:extLst>
          </p:cNvPr>
          <p:cNvSpPr>
            <a:spLocks noGrp="1"/>
          </p:cNvSpPr>
          <p:nvPr>
            <p:ph type="sldNum" sz="quarter" idx="12"/>
          </p:nvPr>
        </p:nvSpPr>
        <p:spPr/>
        <p:txBody>
          <a:bodyPr/>
          <a:lstStyle/>
          <a:p>
            <a:fld id="{0BD7AF65-ABD8-9745-9161-1D3466EAFE0E}" type="slidenum">
              <a:rPr lang="en-GB" smtClean="0"/>
              <a:pPr/>
              <a:t>30</a:t>
            </a:fld>
            <a:endParaRPr lang="en-GB" dirty="0"/>
          </a:p>
        </p:txBody>
      </p:sp>
    </p:spTree>
    <p:extLst>
      <p:ext uri="{BB962C8B-B14F-4D97-AF65-F5344CB8AC3E}">
        <p14:creationId xmlns:p14="http://schemas.microsoft.com/office/powerpoint/2010/main" val="3711110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8B10-2242-42BF-885C-A643D7201FFB}"/>
              </a:ext>
            </a:extLst>
          </p:cNvPr>
          <p:cNvSpPr>
            <a:spLocks noGrp="1"/>
          </p:cNvSpPr>
          <p:nvPr>
            <p:ph type="title"/>
          </p:nvPr>
        </p:nvSpPr>
        <p:spPr/>
        <p:txBody>
          <a:bodyPr/>
          <a:lstStyle/>
          <a:p>
            <a:r>
              <a:rPr lang="en-GB" dirty="0"/>
              <a:t>Implementing the discovery tool	</a:t>
            </a:r>
          </a:p>
        </p:txBody>
      </p:sp>
      <p:sp>
        <p:nvSpPr>
          <p:cNvPr id="6" name="Text Placeholder 5">
            <a:extLst>
              <a:ext uri="{FF2B5EF4-FFF2-40B4-BE49-F238E27FC236}">
                <a16:creationId xmlns:a16="http://schemas.microsoft.com/office/drawing/2014/main" id="{1576F7A4-6EBB-4091-AF38-220F498516F1}"/>
              </a:ext>
            </a:extLst>
          </p:cNvPr>
          <p:cNvSpPr>
            <a:spLocks noGrp="1"/>
          </p:cNvSpPr>
          <p:nvPr>
            <p:ph type="body" idx="13"/>
          </p:nvPr>
        </p:nvSpPr>
        <p:spPr>
          <a:xfrm>
            <a:off x="358774" y="882841"/>
            <a:ext cx="6518277" cy="255741"/>
          </a:xfrm>
        </p:spPr>
        <p:txBody>
          <a:bodyPr/>
          <a:lstStyle/>
          <a:p>
            <a:r>
              <a:rPr lang="en-GB" sz="2000" dirty="0"/>
              <a:t>Decide what will work in your setting…..	</a:t>
            </a:r>
          </a:p>
        </p:txBody>
      </p:sp>
      <p:sp>
        <p:nvSpPr>
          <p:cNvPr id="3" name="Content Placeholder 2">
            <a:extLst>
              <a:ext uri="{FF2B5EF4-FFF2-40B4-BE49-F238E27FC236}">
                <a16:creationId xmlns:a16="http://schemas.microsoft.com/office/drawing/2014/main" id="{1F61375B-A20A-4DCC-A021-B39363A68F0A}"/>
              </a:ext>
            </a:extLst>
          </p:cNvPr>
          <p:cNvSpPr>
            <a:spLocks noGrp="1"/>
          </p:cNvSpPr>
          <p:nvPr>
            <p:ph idx="1"/>
          </p:nvPr>
        </p:nvSpPr>
        <p:spPr>
          <a:xfrm>
            <a:off x="358774" y="1303003"/>
            <a:ext cx="8369589" cy="3500772"/>
          </a:xfrm>
        </p:spPr>
        <p:txBody>
          <a:bodyPr/>
          <a:lstStyle/>
          <a:p>
            <a:r>
              <a:rPr lang="en-GB" sz="1800" b="1" dirty="0"/>
              <a:t>Then plan, prepare, engage, communicate</a:t>
            </a:r>
          </a:p>
          <a:p>
            <a:r>
              <a:rPr lang="en-GB" sz="1800" dirty="0"/>
              <a:t>Consider your </a:t>
            </a:r>
            <a:r>
              <a:rPr lang="en-GB" sz="1800" b="1" dirty="0"/>
              <a:t>organisational context </a:t>
            </a:r>
          </a:p>
          <a:p>
            <a:pPr lvl="1"/>
            <a:r>
              <a:rPr lang="en-GB" sz="1800" dirty="0"/>
              <a:t>Drivers, senior leadership, who benefits? </a:t>
            </a:r>
          </a:p>
          <a:p>
            <a:r>
              <a:rPr lang="en-GB" sz="1800" dirty="0"/>
              <a:t> What does </a:t>
            </a:r>
            <a:r>
              <a:rPr lang="en-GB" sz="1800" b="1" dirty="0"/>
              <a:t>‘success’ </a:t>
            </a:r>
            <a:r>
              <a:rPr lang="en-GB" sz="1800" dirty="0"/>
              <a:t>look like? </a:t>
            </a:r>
          </a:p>
          <a:p>
            <a:r>
              <a:rPr lang="en-GB" sz="1800" dirty="0"/>
              <a:t> </a:t>
            </a:r>
            <a:r>
              <a:rPr lang="en-GB" sz="1800" b="1" dirty="0"/>
              <a:t>Engagement and communication</a:t>
            </a:r>
          </a:p>
          <a:p>
            <a:pPr lvl="1"/>
            <a:r>
              <a:rPr lang="en-GB" sz="1800" dirty="0"/>
              <a:t>Staff and/or students? How will they be targeted?  </a:t>
            </a:r>
          </a:p>
          <a:p>
            <a:pPr lvl="1"/>
            <a:r>
              <a:rPr lang="en-GB" sz="1800" dirty="0"/>
              <a:t>Clearly identify the benefits</a:t>
            </a:r>
          </a:p>
          <a:p>
            <a:r>
              <a:rPr lang="en-GB" sz="1800" dirty="0"/>
              <a:t> </a:t>
            </a:r>
            <a:r>
              <a:rPr lang="en-GB" sz="1800" b="1" dirty="0"/>
              <a:t>Support and follow up</a:t>
            </a:r>
          </a:p>
          <a:p>
            <a:r>
              <a:rPr lang="en-GB" sz="1800" b="1" dirty="0"/>
              <a:t> Evaluation </a:t>
            </a:r>
            <a:r>
              <a:rPr lang="en-GB" sz="1800" dirty="0"/>
              <a:t>and </a:t>
            </a:r>
            <a:r>
              <a:rPr lang="en-GB" sz="1800" b="1" dirty="0"/>
              <a:t>impact</a:t>
            </a:r>
          </a:p>
          <a:p>
            <a:endParaRPr lang="en-GB" dirty="0"/>
          </a:p>
        </p:txBody>
      </p:sp>
      <p:sp>
        <p:nvSpPr>
          <p:cNvPr id="5" name="Slide Number Placeholder 4">
            <a:extLst>
              <a:ext uri="{FF2B5EF4-FFF2-40B4-BE49-F238E27FC236}">
                <a16:creationId xmlns:a16="http://schemas.microsoft.com/office/drawing/2014/main" id="{96FCD415-6C0D-4920-AAF9-A67DC608D75B}"/>
              </a:ext>
            </a:extLst>
          </p:cNvPr>
          <p:cNvSpPr>
            <a:spLocks noGrp="1"/>
          </p:cNvSpPr>
          <p:nvPr>
            <p:ph type="sldNum" sz="quarter" idx="12"/>
          </p:nvPr>
        </p:nvSpPr>
        <p:spPr/>
        <p:txBody>
          <a:bodyPr/>
          <a:lstStyle/>
          <a:p>
            <a:fld id="{0BD7AF65-ABD8-9745-9161-1D3466EAFE0E}" type="slidenum">
              <a:rPr lang="en-GB" smtClean="0"/>
              <a:pPr/>
              <a:t>31</a:t>
            </a:fld>
            <a:endParaRPr lang="en-GB" dirty="0"/>
          </a:p>
        </p:txBody>
      </p:sp>
      <p:pic>
        <p:nvPicPr>
          <p:cNvPr id="8" name="Content Placeholder 6">
            <a:extLst>
              <a:ext uri="{FF2B5EF4-FFF2-40B4-BE49-F238E27FC236}">
                <a16:creationId xmlns:a16="http://schemas.microsoft.com/office/drawing/2014/main" id="{DD9B77F5-5A19-434E-8C55-BB4E7D40768D}"/>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7440"/>
          <a:stretch/>
        </p:blipFill>
        <p:spPr>
          <a:xfrm>
            <a:off x="5326230" y="636375"/>
            <a:ext cx="3779693" cy="2410242"/>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10344B7F-8C0A-48A9-8695-939FEAEDC3B2}"/>
              </a:ext>
              <a:ext uri="{C183D7F6-B498-43B3-948B-1728B52AA6E4}">
                <adec:decorative xmlns:adec="http://schemas.microsoft.com/office/drawing/2017/decorative" val="1"/>
              </a:ext>
            </a:extLst>
          </p:cNvPr>
          <p:cNvPicPr>
            <a:picLocks noChangeAspect="1"/>
          </p:cNvPicPr>
          <p:nvPr/>
        </p:nvPicPr>
        <p:blipFill rotWithShape="1">
          <a:blip r:embed="rId4"/>
          <a:srcRect l="19492" t="37309" r="16156" b="1343"/>
          <a:stretch/>
        </p:blipFill>
        <p:spPr>
          <a:xfrm>
            <a:off x="5754241" y="1138582"/>
            <a:ext cx="3162902" cy="1794851"/>
          </a:xfrm>
          <a:prstGeom prst="rect">
            <a:avLst/>
          </a:prstGeom>
        </p:spPr>
      </p:pic>
    </p:spTree>
    <p:extLst>
      <p:ext uri="{BB962C8B-B14F-4D97-AF65-F5344CB8AC3E}">
        <p14:creationId xmlns:p14="http://schemas.microsoft.com/office/powerpoint/2010/main" val="492457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4C53-8FF2-4D6D-A8DE-5693EF0CB8C5}"/>
              </a:ext>
            </a:extLst>
          </p:cNvPr>
          <p:cNvSpPr>
            <a:spLocks noGrp="1"/>
          </p:cNvSpPr>
          <p:nvPr>
            <p:ph type="title"/>
          </p:nvPr>
        </p:nvSpPr>
        <p:spPr/>
        <p:txBody>
          <a:bodyPr/>
          <a:lstStyle/>
          <a:p>
            <a:r>
              <a:rPr lang="en-GB" dirty="0"/>
              <a:t>Engaging staff and students</a:t>
            </a:r>
          </a:p>
        </p:txBody>
      </p:sp>
      <p:sp>
        <p:nvSpPr>
          <p:cNvPr id="5" name="Text Placeholder 4">
            <a:extLst>
              <a:ext uri="{FF2B5EF4-FFF2-40B4-BE49-F238E27FC236}">
                <a16:creationId xmlns:a16="http://schemas.microsoft.com/office/drawing/2014/main" id="{06EAD91D-E039-446D-B675-32454C51143C}"/>
              </a:ext>
            </a:extLst>
          </p:cNvPr>
          <p:cNvSpPr>
            <a:spLocks noGrp="1"/>
          </p:cNvSpPr>
          <p:nvPr>
            <p:ph type="body" idx="13"/>
          </p:nvPr>
        </p:nvSpPr>
        <p:spPr/>
        <p:txBody>
          <a:bodyPr/>
          <a:lstStyle/>
          <a:p>
            <a:r>
              <a:rPr lang="en-GB" sz="2000" dirty="0"/>
              <a:t>General Principles</a:t>
            </a:r>
          </a:p>
        </p:txBody>
      </p:sp>
      <p:sp>
        <p:nvSpPr>
          <p:cNvPr id="3" name="Content Placeholder 2">
            <a:extLst>
              <a:ext uri="{FF2B5EF4-FFF2-40B4-BE49-F238E27FC236}">
                <a16:creationId xmlns:a16="http://schemas.microsoft.com/office/drawing/2014/main" id="{34628EEA-7C84-472B-AF60-35EA679FA2CD}"/>
              </a:ext>
            </a:extLst>
          </p:cNvPr>
          <p:cNvSpPr>
            <a:spLocks noGrp="1"/>
          </p:cNvSpPr>
          <p:nvPr>
            <p:ph idx="1"/>
          </p:nvPr>
        </p:nvSpPr>
        <p:spPr>
          <a:xfrm>
            <a:off x="358774" y="1429556"/>
            <a:ext cx="8785226" cy="3013858"/>
          </a:xfrm>
        </p:spPr>
        <p:txBody>
          <a:bodyPr/>
          <a:lstStyle/>
          <a:p>
            <a:r>
              <a:rPr lang="en-GB" sz="1800" dirty="0"/>
              <a:t>Establish the </a:t>
            </a:r>
            <a:r>
              <a:rPr lang="en-GB" sz="1800" b="1" dirty="0"/>
              <a:t>voluntary and private</a:t>
            </a:r>
            <a:r>
              <a:rPr lang="en-GB" sz="1800" dirty="0"/>
              <a:t> nature of participation</a:t>
            </a:r>
          </a:p>
          <a:p>
            <a:r>
              <a:rPr lang="en-GB" sz="1800" dirty="0"/>
              <a:t>Explain the </a:t>
            </a:r>
            <a:r>
              <a:rPr lang="en-GB" sz="1800" b="1" dirty="0"/>
              <a:t>individual benefits</a:t>
            </a:r>
            <a:r>
              <a:rPr lang="en-GB" sz="1800" dirty="0"/>
              <a:t> </a:t>
            </a:r>
          </a:p>
          <a:p>
            <a:r>
              <a:rPr lang="en-GB" sz="1800" dirty="0"/>
              <a:t>You could also mention </a:t>
            </a:r>
            <a:r>
              <a:rPr lang="en-GB" sz="1800" b="1" dirty="0"/>
              <a:t>organisational benefits</a:t>
            </a:r>
          </a:p>
          <a:p>
            <a:r>
              <a:rPr lang="en-GB" sz="1800" dirty="0"/>
              <a:t>Send out </a:t>
            </a:r>
            <a:r>
              <a:rPr lang="en-GB" sz="1800" b="1" dirty="0"/>
              <a:t>clear messages</a:t>
            </a:r>
            <a:r>
              <a:rPr lang="en-GB" sz="1800" dirty="0"/>
              <a:t> in a range of media, ideally with endorsement from staff and student bodies as well as senior stakeholders </a:t>
            </a:r>
          </a:p>
          <a:p>
            <a:r>
              <a:rPr lang="en-GB" sz="1800" dirty="0"/>
              <a:t>Find engagement </a:t>
            </a:r>
            <a:r>
              <a:rPr lang="en-GB" sz="1800" b="1" dirty="0"/>
              <a:t>opportunities and settings</a:t>
            </a:r>
            <a:r>
              <a:rPr lang="en-GB" sz="1800" dirty="0"/>
              <a:t> that fit in with existing practice and presence </a:t>
            </a:r>
          </a:p>
          <a:p>
            <a:r>
              <a:rPr lang="en-GB" sz="1800" dirty="0"/>
              <a:t>Ensure there is suitable</a:t>
            </a:r>
            <a:r>
              <a:rPr lang="en-GB" sz="1800" b="1" dirty="0"/>
              <a:t> student support in place</a:t>
            </a:r>
            <a:r>
              <a:rPr lang="en-GB" sz="1800" dirty="0"/>
              <a:t>, so users understand what’s expected, feel supported as well as challenged, and can plan any follow-up activities</a:t>
            </a:r>
          </a:p>
          <a:p>
            <a:r>
              <a:rPr lang="en-GB" sz="1800" dirty="0"/>
              <a:t>Consider </a:t>
            </a:r>
            <a:r>
              <a:rPr lang="en-GB" sz="1800" b="1" dirty="0"/>
              <a:t>the touch points </a:t>
            </a:r>
            <a:r>
              <a:rPr lang="en-GB" sz="1800" dirty="0"/>
              <a:t>going forward where the tool could inform </a:t>
            </a:r>
            <a:r>
              <a:rPr lang="en-GB" sz="1800" b="1" dirty="0"/>
              <a:t>ongoing developmental conversations</a:t>
            </a:r>
            <a:endParaRPr lang="en-GB" sz="1800" dirty="0"/>
          </a:p>
          <a:p>
            <a:endParaRPr lang="en-GB" sz="1600" dirty="0"/>
          </a:p>
          <a:p>
            <a:endParaRPr lang="en-GB" dirty="0"/>
          </a:p>
        </p:txBody>
      </p:sp>
      <p:sp>
        <p:nvSpPr>
          <p:cNvPr id="4" name="Slide Number Placeholder 3">
            <a:extLst>
              <a:ext uri="{FF2B5EF4-FFF2-40B4-BE49-F238E27FC236}">
                <a16:creationId xmlns:a16="http://schemas.microsoft.com/office/drawing/2014/main" id="{4885E58A-1552-4A4A-9789-0E6BA20BD695}"/>
              </a:ext>
            </a:extLst>
          </p:cNvPr>
          <p:cNvSpPr>
            <a:spLocks noGrp="1"/>
          </p:cNvSpPr>
          <p:nvPr>
            <p:ph type="sldNum" sz="quarter" idx="12"/>
          </p:nvPr>
        </p:nvSpPr>
        <p:spPr/>
        <p:txBody>
          <a:bodyPr/>
          <a:lstStyle/>
          <a:p>
            <a:fld id="{0BD7AF65-ABD8-9745-9161-1D3466EAFE0E}" type="slidenum">
              <a:rPr lang="en-GB" smtClean="0"/>
              <a:pPr/>
              <a:t>32</a:t>
            </a:fld>
            <a:endParaRPr lang="en-GB" dirty="0"/>
          </a:p>
        </p:txBody>
      </p:sp>
    </p:spTree>
    <p:extLst>
      <p:ext uri="{BB962C8B-B14F-4D97-AF65-F5344CB8AC3E}">
        <p14:creationId xmlns:p14="http://schemas.microsoft.com/office/powerpoint/2010/main" val="35303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C052-7984-4DAA-BAAE-49BA67A934B0}"/>
              </a:ext>
            </a:extLst>
          </p:cNvPr>
          <p:cNvSpPr>
            <a:spLocks noGrp="1"/>
          </p:cNvSpPr>
          <p:nvPr>
            <p:ph type="title"/>
          </p:nvPr>
        </p:nvSpPr>
        <p:spPr/>
        <p:txBody>
          <a:bodyPr/>
          <a:lstStyle/>
          <a:p>
            <a:r>
              <a:rPr lang="en-GB" dirty="0"/>
              <a:t>Engaging students</a:t>
            </a:r>
          </a:p>
        </p:txBody>
      </p:sp>
      <p:sp>
        <p:nvSpPr>
          <p:cNvPr id="5" name="Text Placeholder 4">
            <a:extLst>
              <a:ext uri="{FF2B5EF4-FFF2-40B4-BE49-F238E27FC236}">
                <a16:creationId xmlns:a16="http://schemas.microsoft.com/office/drawing/2014/main" id="{32E495D7-E8CF-47EC-A028-886BA17B08C6}"/>
              </a:ext>
            </a:extLst>
          </p:cNvPr>
          <p:cNvSpPr>
            <a:spLocks noGrp="1"/>
          </p:cNvSpPr>
          <p:nvPr>
            <p:ph type="body" idx="13"/>
          </p:nvPr>
        </p:nvSpPr>
        <p:spPr>
          <a:xfrm>
            <a:off x="358774" y="927556"/>
            <a:ext cx="6518277" cy="255741"/>
          </a:xfrm>
        </p:spPr>
        <p:txBody>
          <a:bodyPr/>
          <a:lstStyle/>
          <a:p>
            <a:r>
              <a:rPr lang="en-GB" sz="2000" dirty="0"/>
              <a:t>Some ideas for working with students:</a:t>
            </a:r>
          </a:p>
        </p:txBody>
      </p:sp>
      <p:sp>
        <p:nvSpPr>
          <p:cNvPr id="3" name="Content Placeholder 2">
            <a:extLst>
              <a:ext uri="{FF2B5EF4-FFF2-40B4-BE49-F238E27FC236}">
                <a16:creationId xmlns:a16="http://schemas.microsoft.com/office/drawing/2014/main" id="{0BE394D1-5B4B-46B2-B4F4-1870899DB6C8}"/>
              </a:ext>
            </a:extLst>
          </p:cNvPr>
          <p:cNvSpPr>
            <a:spLocks noGrp="1"/>
          </p:cNvSpPr>
          <p:nvPr>
            <p:ph idx="1"/>
          </p:nvPr>
        </p:nvSpPr>
        <p:spPr>
          <a:xfrm>
            <a:off x="358774" y="1210465"/>
            <a:ext cx="8426450" cy="4259606"/>
          </a:xfrm>
        </p:spPr>
        <p:txBody>
          <a:bodyPr/>
          <a:lstStyle/>
          <a:p>
            <a:r>
              <a:rPr lang="en-GB" sz="1800" dirty="0"/>
              <a:t> In existing learning groups</a:t>
            </a:r>
          </a:p>
          <a:p>
            <a:r>
              <a:rPr lang="en-GB" sz="1800" dirty="0"/>
              <a:t> In the context of a timetabled workshop</a:t>
            </a:r>
          </a:p>
          <a:p>
            <a:r>
              <a:rPr lang="en-GB" sz="1800" dirty="0"/>
              <a:t> As part of a co-curricular award</a:t>
            </a:r>
          </a:p>
          <a:p>
            <a:r>
              <a:rPr lang="en-GB" sz="1800" dirty="0"/>
              <a:t>We don’t recommend using the tool with students in a completely self-directed setting unless this is for a confined group of confident users</a:t>
            </a:r>
          </a:p>
          <a:p>
            <a:pPr marL="0" indent="0">
              <a:buNone/>
            </a:pPr>
            <a:r>
              <a:rPr lang="en-GB" sz="2000" dirty="0"/>
              <a:t>Universities are exploring using the tool as part of:</a:t>
            </a:r>
          </a:p>
          <a:p>
            <a:r>
              <a:rPr lang="en-GB" sz="1800" dirty="0"/>
              <a:t>Pre-arrival and induction</a:t>
            </a:r>
          </a:p>
          <a:p>
            <a:r>
              <a:rPr lang="en-GB" sz="1800" dirty="0"/>
              <a:t>Tutorials</a:t>
            </a:r>
          </a:p>
          <a:p>
            <a:r>
              <a:rPr lang="en-GB" sz="1800" dirty="0"/>
              <a:t>Career conversations</a:t>
            </a:r>
          </a:p>
          <a:p>
            <a:r>
              <a:rPr lang="en-GB" sz="1800" dirty="0"/>
              <a:t> As evidence to inform departmental planning</a:t>
            </a:r>
          </a:p>
        </p:txBody>
      </p:sp>
      <p:sp>
        <p:nvSpPr>
          <p:cNvPr id="4" name="Slide Number Placeholder 3">
            <a:extLst>
              <a:ext uri="{FF2B5EF4-FFF2-40B4-BE49-F238E27FC236}">
                <a16:creationId xmlns:a16="http://schemas.microsoft.com/office/drawing/2014/main" id="{6C9549B8-708B-4728-845F-9CF6113F9B02}"/>
              </a:ext>
            </a:extLst>
          </p:cNvPr>
          <p:cNvSpPr>
            <a:spLocks noGrp="1"/>
          </p:cNvSpPr>
          <p:nvPr>
            <p:ph type="sldNum" sz="quarter" idx="12"/>
          </p:nvPr>
        </p:nvSpPr>
        <p:spPr/>
        <p:txBody>
          <a:bodyPr/>
          <a:lstStyle/>
          <a:p>
            <a:fld id="{0BD7AF65-ABD8-9745-9161-1D3466EAFE0E}" type="slidenum">
              <a:rPr lang="en-GB" smtClean="0"/>
              <a:pPr/>
              <a:t>33</a:t>
            </a:fld>
            <a:endParaRPr lang="en-GB" dirty="0"/>
          </a:p>
        </p:txBody>
      </p:sp>
      <p:pic>
        <p:nvPicPr>
          <p:cNvPr id="7" name="Picture 6">
            <a:extLst>
              <a:ext uri="{FF2B5EF4-FFF2-40B4-BE49-F238E27FC236}">
                <a16:creationId xmlns:a16="http://schemas.microsoft.com/office/drawing/2014/main" id="{4E766A56-5AF3-4E08-91E7-B508390A8EB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33059" y="339725"/>
            <a:ext cx="2687984" cy="1791818"/>
          </a:xfrm>
          <a:prstGeom prst="rect">
            <a:avLst/>
          </a:prstGeom>
        </p:spPr>
      </p:pic>
    </p:spTree>
    <p:extLst>
      <p:ext uri="{BB962C8B-B14F-4D97-AF65-F5344CB8AC3E}">
        <p14:creationId xmlns:p14="http://schemas.microsoft.com/office/powerpoint/2010/main" val="105738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87F8-25AB-49B7-94C5-08B1EB6BB10D}"/>
              </a:ext>
            </a:extLst>
          </p:cNvPr>
          <p:cNvSpPr>
            <a:spLocks noGrp="1"/>
          </p:cNvSpPr>
          <p:nvPr>
            <p:ph type="title"/>
          </p:nvPr>
        </p:nvSpPr>
        <p:spPr/>
        <p:txBody>
          <a:bodyPr/>
          <a:lstStyle/>
          <a:p>
            <a:r>
              <a:rPr lang="en-GB" dirty="0"/>
              <a:t>Ideas and examples</a:t>
            </a:r>
            <a:br>
              <a:rPr lang="en-GB" dirty="0"/>
            </a:br>
            <a:r>
              <a:rPr lang="en-GB" dirty="0"/>
              <a:t> </a:t>
            </a:r>
          </a:p>
        </p:txBody>
      </p:sp>
      <p:sp>
        <p:nvSpPr>
          <p:cNvPr id="5" name="Text Placeholder 4">
            <a:extLst>
              <a:ext uri="{FF2B5EF4-FFF2-40B4-BE49-F238E27FC236}">
                <a16:creationId xmlns:a16="http://schemas.microsoft.com/office/drawing/2014/main" id="{C8CA3DB3-BF1E-4068-BD90-404CF6B9FCCE}"/>
              </a:ext>
            </a:extLst>
          </p:cNvPr>
          <p:cNvSpPr>
            <a:spLocks noGrp="1"/>
          </p:cNvSpPr>
          <p:nvPr>
            <p:ph type="body" idx="13"/>
          </p:nvPr>
        </p:nvSpPr>
        <p:spPr>
          <a:xfrm>
            <a:off x="358772" y="1047262"/>
            <a:ext cx="7715845" cy="255741"/>
          </a:xfrm>
        </p:spPr>
        <p:txBody>
          <a:bodyPr/>
          <a:lstStyle/>
          <a:p>
            <a:r>
              <a:rPr lang="en-GB" sz="2000" dirty="0"/>
              <a:t>University of Derby – developed a student course: </a:t>
            </a:r>
          </a:p>
        </p:txBody>
      </p:sp>
      <p:pic>
        <p:nvPicPr>
          <p:cNvPr id="6" name="Picture 4" descr="A graphic from the University of Derby course on Digital skills for employment aimed at students.">
            <a:extLst>
              <a:ext uri="{FF2B5EF4-FFF2-40B4-BE49-F238E27FC236}">
                <a16:creationId xmlns:a16="http://schemas.microsoft.com/office/drawing/2014/main" id="{136954D6-FC10-4935-997A-4B7B1786DC76}"/>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407002" y="1303003"/>
            <a:ext cx="5395013" cy="1863338"/>
          </a:xfrm>
        </p:spPr>
      </p:pic>
      <p:sp>
        <p:nvSpPr>
          <p:cNvPr id="4" name="Slide Number Placeholder 3">
            <a:extLst>
              <a:ext uri="{FF2B5EF4-FFF2-40B4-BE49-F238E27FC236}">
                <a16:creationId xmlns:a16="http://schemas.microsoft.com/office/drawing/2014/main" id="{9974D6A7-9B71-4D44-A92B-1A459F50D0CA}"/>
              </a:ext>
            </a:extLst>
          </p:cNvPr>
          <p:cNvSpPr>
            <a:spLocks noGrp="1"/>
          </p:cNvSpPr>
          <p:nvPr>
            <p:ph type="sldNum" sz="quarter" idx="12"/>
          </p:nvPr>
        </p:nvSpPr>
        <p:spPr/>
        <p:txBody>
          <a:bodyPr/>
          <a:lstStyle/>
          <a:p>
            <a:fld id="{0BD7AF65-ABD8-9745-9161-1D3466EAFE0E}" type="slidenum">
              <a:rPr lang="en-GB" smtClean="0"/>
              <a:pPr/>
              <a:t>34</a:t>
            </a:fld>
            <a:endParaRPr lang="en-GB" dirty="0"/>
          </a:p>
        </p:txBody>
      </p:sp>
      <p:pic>
        <p:nvPicPr>
          <p:cNvPr id="8" name="Picture 5">
            <a:extLst>
              <a:ext uri="{FF2B5EF4-FFF2-40B4-BE49-F238E27FC236}">
                <a16:creationId xmlns:a16="http://schemas.microsoft.com/office/drawing/2014/main" id="{41FB53FB-7776-429F-943F-CF829EBB27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23220" y="3111347"/>
            <a:ext cx="5238204" cy="1692428"/>
          </a:xfrm>
          <a:prstGeom prst="rect">
            <a:avLst/>
          </a:prstGeom>
        </p:spPr>
      </p:pic>
      <p:pic>
        <p:nvPicPr>
          <p:cNvPr id="9" name="Picture 2" descr="University of Derby logo">
            <a:extLst>
              <a:ext uri="{FF2B5EF4-FFF2-40B4-BE49-F238E27FC236}">
                <a16:creationId xmlns:a16="http://schemas.microsoft.com/office/drawing/2014/main" id="{932F0F23-2361-448F-AE7B-9EE759C1E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0748" y="166896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58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B2C2-9F27-490E-806A-171A3078CF2C}"/>
              </a:ext>
            </a:extLst>
          </p:cNvPr>
          <p:cNvSpPr>
            <a:spLocks noGrp="1"/>
          </p:cNvSpPr>
          <p:nvPr>
            <p:ph type="title"/>
          </p:nvPr>
        </p:nvSpPr>
        <p:spPr/>
        <p:txBody>
          <a:bodyPr/>
          <a:lstStyle/>
          <a:p>
            <a:r>
              <a:rPr lang="en-GB" dirty="0"/>
              <a:t>Ideas and examples	</a:t>
            </a:r>
          </a:p>
        </p:txBody>
      </p:sp>
      <p:sp>
        <p:nvSpPr>
          <p:cNvPr id="5" name="Text Placeholder 4">
            <a:extLst>
              <a:ext uri="{FF2B5EF4-FFF2-40B4-BE49-F238E27FC236}">
                <a16:creationId xmlns:a16="http://schemas.microsoft.com/office/drawing/2014/main" id="{D57ECA53-75EF-471A-9B3C-A2B83795C653}"/>
              </a:ext>
            </a:extLst>
          </p:cNvPr>
          <p:cNvSpPr>
            <a:spLocks noGrp="1"/>
          </p:cNvSpPr>
          <p:nvPr>
            <p:ph type="body" idx="13"/>
          </p:nvPr>
        </p:nvSpPr>
        <p:spPr>
          <a:xfrm>
            <a:off x="358775" y="1047262"/>
            <a:ext cx="4097802" cy="463486"/>
          </a:xfrm>
        </p:spPr>
        <p:txBody>
          <a:bodyPr/>
          <a:lstStyle/>
          <a:p>
            <a:r>
              <a:rPr lang="en-GB" sz="2000" dirty="0"/>
              <a:t>University of Surrey: activity led by student interns</a:t>
            </a:r>
          </a:p>
        </p:txBody>
      </p:sp>
      <p:graphicFrame>
        <p:nvGraphicFramePr>
          <p:cNvPr id="11" name="Content Placeholder 10" descr="An image providing an overview of the activity led by University of Surrey students with bioscience students">
            <a:extLst>
              <a:ext uri="{FF2B5EF4-FFF2-40B4-BE49-F238E27FC236}">
                <a16:creationId xmlns:a16="http://schemas.microsoft.com/office/drawing/2014/main" id="{2C7FED1C-3027-4665-98B2-A4BF9ABE9112}"/>
              </a:ext>
            </a:extLst>
          </p:cNvPr>
          <p:cNvGraphicFramePr>
            <a:graphicFrameLocks noGrp="1"/>
          </p:cNvGraphicFramePr>
          <p:nvPr>
            <p:ph idx="1"/>
            <p:extLst>
              <p:ext uri="{D42A27DB-BD31-4B8C-83A1-F6EECF244321}">
                <p14:modId xmlns:p14="http://schemas.microsoft.com/office/powerpoint/2010/main" val="4247003921"/>
              </p:ext>
            </p:extLst>
          </p:nvPr>
        </p:nvGraphicFramePr>
        <p:xfrm>
          <a:off x="174766" y="1655772"/>
          <a:ext cx="5031936" cy="2346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screenshot of a word cloud from the activity with students">
            <a:extLst>
              <a:ext uri="{FF2B5EF4-FFF2-40B4-BE49-F238E27FC236}">
                <a16:creationId xmlns:a16="http://schemas.microsoft.com/office/drawing/2014/main" id="{4BCAC467-4912-4602-9D91-7FB5193E0500}"/>
              </a:ext>
            </a:extLst>
          </p:cNvPr>
          <p:cNvPicPr>
            <a:picLocks noChangeAspect="1"/>
          </p:cNvPicPr>
          <p:nvPr/>
        </p:nvPicPr>
        <p:blipFill rotWithShape="1">
          <a:blip r:embed="rId8">
            <a:extLst>
              <a:ext uri="{28A0092B-C50C-407E-A947-70E740481C1C}">
                <a14:useLocalDpi xmlns:a14="http://schemas.microsoft.com/office/drawing/2010/main" val="0"/>
              </a:ext>
            </a:extLst>
          </a:blip>
          <a:srcRect l="13465" t="9284" r="12005" b="15895"/>
          <a:stretch/>
        </p:blipFill>
        <p:spPr>
          <a:xfrm>
            <a:off x="5381989" y="312879"/>
            <a:ext cx="3587245" cy="1992736"/>
          </a:xfrm>
          <a:prstGeom prst="rect">
            <a:avLst/>
          </a:prstGeom>
          <a:ln>
            <a:noFill/>
          </a:ln>
          <a:effectLst>
            <a:outerShdw blurRad="50800" dist="38100" dir="2700000" algn="tl" rotWithShape="0">
              <a:prstClr val="black">
                <a:alpha val="40000"/>
              </a:prstClr>
            </a:outerShdw>
            <a:softEdge rad="127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descr="A screenshot of a word cloud from the activity with students">
            <a:extLst>
              <a:ext uri="{FF2B5EF4-FFF2-40B4-BE49-F238E27FC236}">
                <a16:creationId xmlns:a16="http://schemas.microsoft.com/office/drawing/2014/main" id="{FD9FB0BF-7B4D-4382-972E-29CA901DA8DE}"/>
              </a:ext>
            </a:extLst>
          </p:cNvPr>
          <p:cNvPicPr>
            <a:picLocks noChangeAspect="1"/>
          </p:cNvPicPr>
          <p:nvPr/>
        </p:nvPicPr>
        <p:blipFill rotWithShape="1">
          <a:blip r:embed="rId9">
            <a:extLst>
              <a:ext uri="{28A0092B-C50C-407E-A947-70E740481C1C}">
                <a14:useLocalDpi xmlns:a14="http://schemas.microsoft.com/office/drawing/2010/main" val="0"/>
              </a:ext>
            </a:extLst>
          </a:blip>
          <a:srcRect l="13751" t="9981" r="9062" b="17762"/>
          <a:stretch/>
        </p:blipFill>
        <p:spPr>
          <a:xfrm>
            <a:off x="5381989" y="2670341"/>
            <a:ext cx="3649385" cy="1920729"/>
          </a:xfrm>
          <a:prstGeom prst="rect">
            <a:avLst/>
          </a:prstGeom>
          <a:ln>
            <a:noFill/>
          </a:ln>
          <a:effectLst>
            <a:outerShdw blurRad="50800" dist="38100" dir="2700000" algn="tl" rotWithShape="0">
              <a:prstClr val="black">
                <a:alpha val="40000"/>
              </a:prstClr>
            </a:outerShdw>
            <a:softEdge rad="12700"/>
          </a:effectLst>
          <a:scene3d>
            <a:camera prst="orthographicFront">
              <a:rot lat="0" lon="0" rev="0"/>
            </a:camera>
            <a:lightRig rig="soft" dir="t">
              <a:rot lat="0" lon="0" rev="0"/>
            </a:lightRig>
          </a:scene3d>
          <a:sp3d contourW="44450" prstMaterial="matte">
            <a:bevelT w="63500" h="63500"/>
            <a:contourClr>
              <a:srgbClr val="FFFFFF"/>
            </a:contourClr>
          </a:sp3d>
        </p:spPr>
      </p:pic>
      <p:sp>
        <p:nvSpPr>
          <p:cNvPr id="4" name="Slide Number Placeholder 3">
            <a:extLst>
              <a:ext uri="{FF2B5EF4-FFF2-40B4-BE49-F238E27FC236}">
                <a16:creationId xmlns:a16="http://schemas.microsoft.com/office/drawing/2014/main" id="{26B2CB84-475D-44B9-88C5-BC1AD263D850}"/>
              </a:ext>
            </a:extLst>
          </p:cNvPr>
          <p:cNvSpPr>
            <a:spLocks noGrp="1"/>
          </p:cNvSpPr>
          <p:nvPr>
            <p:ph type="sldNum" sz="quarter" idx="12"/>
          </p:nvPr>
        </p:nvSpPr>
        <p:spPr/>
        <p:txBody>
          <a:bodyPr/>
          <a:lstStyle/>
          <a:p>
            <a:fld id="{0BD7AF65-ABD8-9745-9161-1D3466EAFE0E}" type="slidenum">
              <a:rPr lang="en-GB" smtClean="0"/>
              <a:pPr/>
              <a:t>35</a:t>
            </a:fld>
            <a:endParaRPr lang="en-GB" dirty="0"/>
          </a:p>
        </p:txBody>
      </p:sp>
    </p:spTree>
    <p:extLst>
      <p:ext uri="{BB962C8B-B14F-4D97-AF65-F5344CB8AC3E}">
        <p14:creationId xmlns:p14="http://schemas.microsoft.com/office/powerpoint/2010/main" val="3772407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3D93-4C48-4514-BF2D-22C9E4EE09F2}"/>
              </a:ext>
            </a:extLst>
          </p:cNvPr>
          <p:cNvSpPr>
            <a:spLocks noGrp="1"/>
          </p:cNvSpPr>
          <p:nvPr>
            <p:ph type="title"/>
          </p:nvPr>
        </p:nvSpPr>
        <p:spPr/>
        <p:txBody>
          <a:bodyPr/>
          <a:lstStyle/>
          <a:p>
            <a:r>
              <a:rPr lang="en-GB" dirty="0"/>
              <a:t>Where to start….</a:t>
            </a:r>
          </a:p>
        </p:txBody>
      </p:sp>
      <p:sp>
        <p:nvSpPr>
          <p:cNvPr id="3" name="Content Placeholder 2">
            <a:extLst>
              <a:ext uri="{FF2B5EF4-FFF2-40B4-BE49-F238E27FC236}">
                <a16:creationId xmlns:a16="http://schemas.microsoft.com/office/drawing/2014/main" id="{7A790F1C-AE90-494A-9E04-7F1C6642B21D}"/>
              </a:ext>
            </a:extLst>
          </p:cNvPr>
          <p:cNvSpPr>
            <a:spLocks noGrp="1"/>
          </p:cNvSpPr>
          <p:nvPr>
            <p:ph idx="1"/>
          </p:nvPr>
        </p:nvSpPr>
        <p:spPr>
          <a:xfrm>
            <a:off x="300038" y="695218"/>
            <a:ext cx="8779668" cy="4626876"/>
          </a:xfrm>
        </p:spPr>
        <p:txBody>
          <a:bodyPr/>
          <a:lstStyle/>
          <a:p>
            <a:pPr marL="0" indent="0">
              <a:buNone/>
            </a:pPr>
            <a:r>
              <a:rPr lang="en-GB" sz="1600" dirty="0"/>
              <a:t>1. Consider your </a:t>
            </a:r>
            <a:r>
              <a:rPr lang="en-GB" sz="1600" b="1" dirty="0"/>
              <a:t>whole organisational context </a:t>
            </a:r>
          </a:p>
          <a:p>
            <a:r>
              <a:rPr lang="en-GB" sz="1400" dirty="0"/>
              <a:t> Explore our </a:t>
            </a:r>
            <a:r>
              <a:rPr lang="en-GB" sz="1400" dirty="0">
                <a:hlinkClick r:id="rId3"/>
              </a:rPr>
              <a:t>checklist</a:t>
            </a:r>
            <a:r>
              <a:rPr lang="en-GB" sz="1400" b="1" dirty="0"/>
              <a:t> </a:t>
            </a:r>
            <a:r>
              <a:rPr lang="en-GB" sz="1400" dirty="0"/>
              <a:t>and</a:t>
            </a:r>
            <a:r>
              <a:rPr lang="en-GB" sz="1400" b="1" dirty="0"/>
              <a:t> organisational maturity model </a:t>
            </a:r>
            <a:r>
              <a:rPr lang="en-GB" sz="1400" dirty="0"/>
              <a:t>to review where you are as an organisation </a:t>
            </a:r>
          </a:p>
          <a:p>
            <a:r>
              <a:rPr lang="en-GB" sz="1400" dirty="0"/>
              <a:t> Find out about </a:t>
            </a:r>
            <a:r>
              <a:rPr lang="en-GB" sz="1400" b="1" dirty="0"/>
              <a:t>what others are doing </a:t>
            </a:r>
          </a:p>
          <a:p>
            <a:pPr lvl="2"/>
            <a:r>
              <a:rPr lang="en-GB" sz="1400" dirty="0"/>
              <a:t>Identify </a:t>
            </a:r>
            <a:r>
              <a:rPr lang="en-GB" sz="1400" dirty="0">
                <a:hlinkClick r:id="rId4"/>
              </a:rPr>
              <a:t>case studies </a:t>
            </a:r>
            <a:r>
              <a:rPr lang="en-GB" sz="1400" dirty="0"/>
              <a:t>that could help and make contact</a:t>
            </a:r>
          </a:p>
          <a:p>
            <a:pPr lvl="2"/>
            <a:r>
              <a:rPr lang="en-GB" sz="1400" dirty="0"/>
              <a:t>Use our subscriber </a:t>
            </a:r>
            <a:r>
              <a:rPr lang="en-GB" sz="1400" dirty="0">
                <a:hlinkClick r:id="rId5"/>
              </a:rPr>
              <a:t>mailing list </a:t>
            </a:r>
            <a:r>
              <a:rPr lang="en-GB" sz="1400" dirty="0"/>
              <a:t>and join our </a:t>
            </a:r>
            <a:r>
              <a:rPr lang="en-GB" sz="1400" dirty="0">
                <a:hlinkClick r:id="rId6"/>
              </a:rPr>
              <a:t>support webinars </a:t>
            </a:r>
            <a:endParaRPr lang="en-GB" sz="1400" b="1" dirty="0"/>
          </a:p>
          <a:p>
            <a:pPr lvl="2"/>
            <a:r>
              <a:rPr lang="en-GB" sz="1400" dirty="0"/>
              <a:t>Join our </a:t>
            </a:r>
            <a:r>
              <a:rPr lang="en-GB" sz="1400" b="1" dirty="0"/>
              <a:t>Community of Practice </a:t>
            </a:r>
            <a:r>
              <a:rPr lang="en-GB" sz="1400" dirty="0">
                <a:hlinkClick r:id="rId7"/>
              </a:rPr>
              <a:t>mailing list </a:t>
            </a:r>
            <a:r>
              <a:rPr lang="en-GB" sz="1400" dirty="0"/>
              <a:t>and see presentations from </a:t>
            </a:r>
            <a:r>
              <a:rPr lang="en-GB" sz="1400" dirty="0">
                <a:hlinkClick r:id="rId8"/>
              </a:rPr>
              <a:t>past events</a:t>
            </a:r>
            <a:r>
              <a:rPr lang="en-GB" sz="1400" dirty="0"/>
              <a:t> </a:t>
            </a:r>
          </a:p>
          <a:p>
            <a:pPr marL="0" indent="-41672">
              <a:buNone/>
            </a:pPr>
            <a:r>
              <a:rPr lang="en-GB" sz="1600" dirty="0"/>
              <a:t>2. </a:t>
            </a:r>
            <a:r>
              <a:rPr lang="en-GB" sz="1600" b="1" dirty="0"/>
              <a:t>Plan for implementation </a:t>
            </a:r>
          </a:p>
          <a:p>
            <a:pPr lvl="1"/>
            <a:r>
              <a:rPr lang="en-GB" sz="1400" dirty="0"/>
              <a:t>Use our implementation pro-forma for prompts </a:t>
            </a:r>
          </a:p>
          <a:p>
            <a:pPr lvl="1"/>
            <a:r>
              <a:rPr lang="en-GB" sz="1400" dirty="0"/>
              <a:t>Tips in our guidance ‘</a:t>
            </a:r>
            <a:r>
              <a:rPr lang="en-GB" sz="1400" dirty="0">
                <a:hlinkClick r:id="rId9"/>
              </a:rPr>
              <a:t>Discovery tool: planning for implementation</a:t>
            </a:r>
            <a:r>
              <a:rPr lang="en-GB" sz="1400" dirty="0"/>
              <a:t>’ and ‘</a:t>
            </a:r>
            <a:r>
              <a:rPr lang="en-GB" sz="1400" dirty="0">
                <a:hlinkClick r:id="rId10"/>
              </a:rPr>
              <a:t>Engaging users</a:t>
            </a:r>
            <a:r>
              <a:rPr lang="en-GB" sz="1400" dirty="0"/>
              <a:t>’ </a:t>
            </a:r>
          </a:p>
          <a:p>
            <a:pPr lvl="1"/>
            <a:r>
              <a:rPr lang="en-GB" sz="1400" dirty="0"/>
              <a:t>Consider your approach to </a:t>
            </a:r>
            <a:r>
              <a:rPr lang="en-GB" sz="1400" dirty="0">
                <a:hlinkClick r:id="rId11"/>
              </a:rPr>
              <a:t>student questions</a:t>
            </a:r>
            <a:endParaRPr lang="en-GB" sz="1400" dirty="0"/>
          </a:p>
          <a:p>
            <a:pPr marL="0" indent="0">
              <a:buNone/>
            </a:pPr>
            <a:r>
              <a:rPr lang="en-GB" sz="1600" dirty="0"/>
              <a:t>3. </a:t>
            </a:r>
            <a:r>
              <a:rPr lang="en-GB" sz="1600" b="1" dirty="0"/>
              <a:t>Discovery tool </a:t>
            </a:r>
            <a:r>
              <a:rPr lang="en-GB" sz="1600" dirty="0"/>
              <a:t>practicalities</a:t>
            </a:r>
          </a:p>
          <a:p>
            <a:pPr lvl="1"/>
            <a:r>
              <a:rPr lang="en-GB" sz="1400" dirty="0"/>
              <a:t>Read our practical procedures and watch our recorded webinars to help you:</a:t>
            </a:r>
          </a:p>
          <a:p>
            <a:pPr lvl="2"/>
            <a:r>
              <a:rPr lang="en-GB" sz="1400" dirty="0">
                <a:hlinkClick r:id="rId12"/>
              </a:rPr>
              <a:t>log in for the first time</a:t>
            </a:r>
            <a:r>
              <a:rPr lang="en-GB" sz="1400" dirty="0"/>
              <a:t>; </a:t>
            </a:r>
          </a:p>
          <a:p>
            <a:pPr lvl="2"/>
            <a:r>
              <a:rPr lang="en-GB" sz="1400" dirty="0"/>
              <a:t>access and understand your data </a:t>
            </a:r>
            <a:r>
              <a:rPr lang="en-GB" sz="1400" dirty="0">
                <a:hlinkClick r:id="rId13"/>
              </a:rPr>
              <a:t>procedure</a:t>
            </a:r>
            <a:r>
              <a:rPr lang="en-GB" sz="1400" dirty="0"/>
              <a:t> and </a:t>
            </a:r>
            <a:r>
              <a:rPr lang="en-GB" sz="1400" dirty="0">
                <a:hlinkClick r:id="rId14"/>
              </a:rPr>
              <a:t>recording</a:t>
            </a:r>
            <a:endParaRPr lang="en-GB" sz="1400" dirty="0"/>
          </a:p>
          <a:p>
            <a:pPr lvl="2"/>
            <a:r>
              <a:rPr lang="en-GB" sz="1400" dirty="0"/>
              <a:t>and add your own resources </a:t>
            </a:r>
            <a:r>
              <a:rPr lang="en-GB" sz="1400" dirty="0">
                <a:hlinkClick r:id="rId15"/>
              </a:rPr>
              <a:t>procedure</a:t>
            </a:r>
            <a:r>
              <a:rPr lang="en-GB" sz="1400" dirty="0"/>
              <a:t> and </a:t>
            </a:r>
            <a:r>
              <a:rPr lang="en-GB" sz="1400" dirty="0">
                <a:hlinkClick r:id="rId16"/>
              </a:rPr>
              <a:t>recording</a:t>
            </a:r>
            <a:endParaRPr lang="en-GB" sz="1400" dirty="0"/>
          </a:p>
        </p:txBody>
      </p:sp>
      <p:sp>
        <p:nvSpPr>
          <p:cNvPr id="4" name="Slide Number Placeholder 3">
            <a:extLst>
              <a:ext uri="{FF2B5EF4-FFF2-40B4-BE49-F238E27FC236}">
                <a16:creationId xmlns:a16="http://schemas.microsoft.com/office/drawing/2014/main" id="{8C494305-1D95-4F5B-AA78-DE1483544CF3}"/>
              </a:ext>
            </a:extLst>
          </p:cNvPr>
          <p:cNvSpPr>
            <a:spLocks noGrp="1"/>
          </p:cNvSpPr>
          <p:nvPr>
            <p:ph type="sldNum" sz="quarter" idx="12"/>
          </p:nvPr>
        </p:nvSpPr>
        <p:spPr/>
        <p:txBody>
          <a:bodyPr/>
          <a:lstStyle/>
          <a:p>
            <a:fld id="{0BD7AF65-ABD8-9745-9161-1D3466EAFE0E}" type="slidenum">
              <a:rPr lang="en-GB" smtClean="0"/>
              <a:pPr/>
              <a:t>36</a:t>
            </a:fld>
            <a:endParaRPr lang="en-GB" dirty="0"/>
          </a:p>
        </p:txBody>
      </p:sp>
    </p:spTree>
    <p:extLst>
      <p:ext uri="{BB962C8B-B14F-4D97-AF65-F5344CB8AC3E}">
        <p14:creationId xmlns:p14="http://schemas.microsoft.com/office/powerpoint/2010/main" val="1765649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123AF-D2E9-4596-B9C0-252C74D22A93}"/>
              </a:ext>
            </a:extLst>
          </p:cNvPr>
          <p:cNvSpPr>
            <a:spLocks noGrp="1"/>
          </p:cNvSpPr>
          <p:nvPr>
            <p:ph type="title"/>
          </p:nvPr>
        </p:nvSpPr>
        <p:spPr/>
        <p:txBody>
          <a:bodyPr/>
          <a:lstStyle/>
          <a:p>
            <a:r>
              <a:rPr lang="en-GB" dirty="0"/>
              <a:t>Reflection and discussion</a:t>
            </a:r>
          </a:p>
        </p:txBody>
      </p:sp>
      <p:sp>
        <p:nvSpPr>
          <p:cNvPr id="5" name="Text Placeholder 4">
            <a:extLst>
              <a:ext uri="{FF2B5EF4-FFF2-40B4-BE49-F238E27FC236}">
                <a16:creationId xmlns:a16="http://schemas.microsoft.com/office/drawing/2014/main" id="{85DE9046-2D74-43DA-A52F-8CB90990F257}"/>
              </a:ext>
            </a:extLst>
          </p:cNvPr>
          <p:cNvSpPr>
            <a:spLocks noGrp="1"/>
          </p:cNvSpPr>
          <p:nvPr>
            <p:ph type="body" idx="13"/>
          </p:nvPr>
        </p:nvSpPr>
        <p:spPr/>
        <p:txBody>
          <a:bodyPr/>
          <a:lstStyle/>
          <a:p>
            <a:r>
              <a:rPr lang="en-GB" dirty="0"/>
              <a:t>Consider:	</a:t>
            </a:r>
          </a:p>
        </p:txBody>
      </p:sp>
      <p:sp>
        <p:nvSpPr>
          <p:cNvPr id="3" name="Content Placeholder 2">
            <a:extLst>
              <a:ext uri="{FF2B5EF4-FFF2-40B4-BE49-F238E27FC236}">
                <a16:creationId xmlns:a16="http://schemas.microsoft.com/office/drawing/2014/main" id="{5223E3A3-5840-413F-BF40-454E4F937C1F}"/>
              </a:ext>
            </a:extLst>
          </p:cNvPr>
          <p:cNvSpPr>
            <a:spLocks noGrp="1"/>
          </p:cNvSpPr>
          <p:nvPr>
            <p:ph idx="1"/>
          </p:nvPr>
        </p:nvSpPr>
        <p:spPr/>
        <p:txBody>
          <a:bodyPr/>
          <a:lstStyle/>
          <a:p>
            <a:pPr marL="285750" indent="-285750"/>
            <a:r>
              <a:rPr lang="en-GB" sz="1800" dirty="0"/>
              <a:t>How could you use the tool with your students and staff?</a:t>
            </a:r>
          </a:p>
          <a:p>
            <a:pPr marL="285750" indent="-285750"/>
            <a:r>
              <a:rPr lang="en-GB" sz="1800" dirty="0"/>
              <a:t>What support would need to be in place? </a:t>
            </a:r>
          </a:p>
          <a:p>
            <a:pPr marL="285750" indent="-285750"/>
            <a:r>
              <a:rPr lang="en-GB" sz="1800" dirty="0"/>
              <a:t>What opportunities will be provided for further regular review, reflection and development planning?</a:t>
            </a:r>
          </a:p>
          <a:p>
            <a:pPr marL="285750" indent="-285750"/>
            <a:r>
              <a:rPr lang="en-GB" sz="1800" dirty="0"/>
              <a:t>How would you design and deliver communications?</a:t>
            </a:r>
          </a:p>
          <a:p>
            <a:pPr marL="285750" indent="-285750"/>
            <a:r>
              <a:rPr lang="en-GB" sz="1800" dirty="0"/>
              <a:t>How do you plan to use the data returns?</a:t>
            </a:r>
          </a:p>
          <a:p>
            <a:pPr marL="285750" indent="-285750"/>
            <a:r>
              <a:rPr lang="en-GB" sz="1800" dirty="0"/>
              <a:t>How will you evaluate the benefits and impact of the tool?</a:t>
            </a:r>
          </a:p>
          <a:p>
            <a:endParaRPr lang="en-GB" dirty="0"/>
          </a:p>
        </p:txBody>
      </p:sp>
      <p:sp>
        <p:nvSpPr>
          <p:cNvPr id="4" name="Slide Number Placeholder 3">
            <a:extLst>
              <a:ext uri="{FF2B5EF4-FFF2-40B4-BE49-F238E27FC236}">
                <a16:creationId xmlns:a16="http://schemas.microsoft.com/office/drawing/2014/main" id="{A840CF1A-ED4E-4DC1-BBE6-D9E93493A4CA}"/>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37</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287695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20EF31-67EE-4EEF-9733-B573689AE9C7}"/>
              </a:ext>
            </a:extLst>
          </p:cNvPr>
          <p:cNvSpPr>
            <a:spLocks noGrp="1"/>
          </p:cNvSpPr>
          <p:nvPr>
            <p:ph type="title"/>
          </p:nvPr>
        </p:nvSpPr>
        <p:spPr>
          <a:xfrm>
            <a:off x="457829" y="1962962"/>
            <a:ext cx="6518277" cy="341572"/>
          </a:xfrm>
        </p:spPr>
        <p:txBody>
          <a:bodyPr/>
          <a:lstStyle/>
          <a:p>
            <a:r>
              <a:rPr lang="en-GB" dirty="0"/>
              <a:t>Working with you</a:t>
            </a:r>
          </a:p>
        </p:txBody>
      </p:sp>
      <p:sp>
        <p:nvSpPr>
          <p:cNvPr id="5" name="Slide Number Placeholder 4">
            <a:extLst>
              <a:ext uri="{FF2B5EF4-FFF2-40B4-BE49-F238E27FC236}">
                <a16:creationId xmlns:a16="http://schemas.microsoft.com/office/drawing/2014/main" id="{F5BC0ED8-D8FE-45A4-B4FF-5B0B3717A56B}"/>
              </a:ext>
            </a:extLst>
          </p:cNvPr>
          <p:cNvSpPr>
            <a:spLocks noGrp="1"/>
          </p:cNvSpPr>
          <p:nvPr>
            <p:ph type="sldNum" sz="quarter" idx="12"/>
          </p:nvPr>
        </p:nvSpPr>
        <p:spPr/>
        <p:txBody>
          <a:bodyPr/>
          <a:lstStyle/>
          <a:p>
            <a:fld id="{0BD7AF65-ABD8-9745-9161-1D3466EAFE0E}" type="slidenum">
              <a:rPr lang="en-GB" smtClean="0"/>
              <a:pPr/>
              <a:t>38</a:t>
            </a:fld>
            <a:endParaRPr lang="en-GB" dirty="0"/>
          </a:p>
        </p:txBody>
      </p:sp>
    </p:spTree>
    <p:extLst>
      <p:ext uri="{BB962C8B-B14F-4D97-AF65-F5344CB8AC3E}">
        <p14:creationId xmlns:p14="http://schemas.microsoft.com/office/powerpoint/2010/main" val="2291954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4" y="339725"/>
            <a:ext cx="7483151" cy="341572"/>
          </a:xfrm>
        </p:spPr>
        <p:txBody>
          <a:bodyPr/>
          <a:lstStyle/>
          <a:p>
            <a:r>
              <a:rPr lang="en-GB" dirty="0">
                <a:solidFill>
                  <a:schemeClr val="tx1">
                    <a:lumMod val="75000"/>
                    <a:lumOff val="25000"/>
                  </a:schemeClr>
                </a:solidFill>
              </a:rPr>
              <a:t>Digital capabilities support webinars</a:t>
            </a:r>
          </a:p>
        </p:txBody>
      </p:sp>
      <p:sp>
        <p:nvSpPr>
          <p:cNvPr id="3" name="Content Placeholder 2">
            <a:extLst>
              <a:ext uri="{FF2B5EF4-FFF2-40B4-BE49-F238E27FC236}">
                <a16:creationId xmlns:a16="http://schemas.microsoft.com/office/drawing/2014/main" id="{850CA907-2250-BB46-AEE6-FB61EEB2FE61}"/>
              </a:ext>
            </a:extLst>
          </p:cNvPr>
          <p:cNvSpPr>
            <a:spLocks noGrp="1"/>
          </p:cNvSpPr>
          <p:nvPr>
            <p:ph idx="1"/>
          </p:nvPr>
        </p:nvSpPr>
        <p:spPr>
          <a:xfrm>
            <a:off x="358776" y="1175657"/>
            <a:ext cx="4213224" cy="2775954"/>
          </a:xfrm>
        </p:spPr>
        <p:txBody>
          <a:bodyPr/>
          <a:lstStyle/>
          <a:p>
            <a:pPr marL="173038" indent="-173038"/>
            <a:r>
              <a:rPr lang="en-GB" sz="2000" dirty="0"/>
              <a:t>6 x yearly</a:t>
            </a:r>
          </a:p>
          <a:p>
            <a:pPr marL="173038" indent="-173038"/>
            <a:r>
              <a:rPr lang="en-GB" sz="2000" dirty="0"/>
              <a:t>Focus on different aspects of building digital capability and sharing practice</a:t>
            </a:r>
          </a:p>
          <a:p>
            <a:pPr marL="173038" indent="-173038"/>
            <a:r>
              <a:rPr lang="en-GB" sz="2000" dirty="0"/>
              <a:t> Recorded and available from our ‘subscriber’s hub’</a:t>
            </a:r>
          </a:p>
          <a:p>
            <a:pPr marL="173038" indent="-173038"/>
            <a:endParaRPr lang="en-GB" sz="2000" dirty="0"/>
          </a:p>
          <a:p>
            <a:pPr marL="173038" indent="-173038"/>
            <a:endParaRPr lang="en-GB" sz="1600" dirty="0"/>
          </a:p>
          <a:p>
            <a:pPr marL="173038" indent="-173038"/>
            <a:endParaRPr lang="en-GB" sz="1600" dirty="0"/>
          </a:p>
        </p:txBody>
      </p:sp>
      <p:sp>
        <p:nvSpPr>
          <p:cNvPr id="4" name="TextBox 3">
            <a:extLst>
              <a:ext uri="{FF2B5EF4-FFF2-40B4-BE49-F238E27FC236}">
                <a16:creationId xmlns:a16="http://schemas.microsoft.com/office/drawing/2014/main" id="{B7D8E4A3-4823-4F0A-9BB5-B1FA8C299ECB}"/>
              </a:ext>
            </a:extLst>
          </p:cNvPr>
          <p:cNvSpPr txBox="1"/>
          <p:nvPr/>
        </p:nvSpPr>
        <p:spPr>
          <a:xfrm>
            <a:off x="358773" y="3467706"/>
            <a:ext cx="8056177" cy="100027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prstClr val="black"/>
                </a:solidFill>
                <a:effectLst/>
                <a:uLnTx/>
                <a:uFillTx/>
                <a:latin typeface="Arial" panose="020B0604020202020204"/>
                <a:ea typeface="+mn-ea"/>
                <a:cs typeface="+mn-cs"/>
              </a:rPr>
              <a:t>More details:</a:t>
            </a:r>
          </a:p>
          <a:p>
            <a:pPr lvl="0">
              <a:defRPr/>
            </a:pPr>
            <a:r>
              <a:rPr lang="en-GB" sz="2000" dirty="0">
                <a:hlinkClick r:id="rId3"/>
              </a:rPr>
              <a:t>https://digitalcapability.jisc.ac.uk/dashboard/subscribers-hub/support-community/</a:t>
            </a:r>
            <a:endPar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1B43C443-C645-4072-8CF5-84621DAEBAFE}"/>
              </a:ext>
              <a:ext uri="{C183D7F6-B498-43B3-948B-1728B52AA6E4}">
                <adec:decorative xmlns:adec="http://schemas.microsoft.com/office/drawing/2017/decorative" val="1"/>
              </a:ext>
            </a:extLst>
          </p:cNvPr>
          <p:cNvPicPr>
            <a:picLocks noChangeAspect="1"/>
          </p:cNvPicPr>
          <p:nvPr/>
        </p:nvPicPr>
        <p:blipFill rotWithShape="1">
          <a:blip r:embed="rId4"/>
          <a:srcRect l="34127" t="56457" r="36844" b="8196"/>
          <a:stretch/>
        </p:blipFill>
        <p:spPr>
          <a:xfrm>
            <a:off x="4670853" y="929041"/>
            <a:ext cx="3645244" cy="2642062"/>
          </a:xfrm>
          <a:prstGeom prst="rect">
            <a:avLst/>
          </a:prstGeom>
        </p:spPr>
      </p:pic>
      <p:sp>
        <p:nvSpPr>
          <p:cNvPr id="5" name="Slide Number Placeholder 4">
            <a:extLst>
              <a:ext uri="{FF2B5EF4-FFF2-40B4-BE49-F238E27FC236}">
                <a16:creationId xmlns:a16="http://schemas.microsoft.com/office/drawing/2014/main" id="{2A55BB87-C126-E040-AF74-5946A4E44F95}"/>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215613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5" y="339724"/>
            <a:ext cx="3140128" cy="838835"/>
          </a:xfrm>
        </p:spPr>
        <p:txBody>
          <a:bodyPr/>
          <a:lstStyle/>
          <a:p>
            <a:r>
              <a:rPr lang="en-GB" dirty="0"/>
              <a:t>What organisations have told us</a:t>
            </a:r>
          </a:p>
        </p:txBody>
      </p:sp>
      <p:sp>
        <p:nvSpPr>
          <p:cNvPr id="3" name="Content Placeholder 2">
            <a:extLst>
              <a:ext uri="{FF2B5EF4-FFF2-40B4-BE49-F238E27FC236}">
                <a16:creationId xmlns:a16="http://schemas.microsoft.com/office/drawing/2014/main" id="{850CA907-2250-BB46-AEE6-FB61EEB2FE61}"/>
              </a:ext>
            </a:extLst>
          </p:cNvPr>
          <p:cNvSpPr>
            <a:spLocks noGrp="1"/>
          </p:cNvSpPr>
          <p:nvPr>
            <p:ph idx="1"/>
          </p:nvPr>
        </p:nvSpPr>
        <p:spPr>
          <a:xfrm>
            <a:off x="358776" y="1407623"/>
            <a:ext cx="3788681" cy="2774446"/>
          </a:xfrm>
        </p:spPr>
        <p:txBody>
          <a:bodyPr/>
          <a:lstStyle/>
          <a:p>
            <a:pPr marL="0" lvl="0" indent="0">
              <a:buNone/>
            </a:pPr>
            <a:r>
              <a:rPr lang="en-GB" sz="1800" i="1" dirty="0"/>
              <a:t>“It’s really important that staff have the right digital capabilities. It is important for a number of reasons but primarily the academic curriculum needs to reflect the digital skills and attributes that we expect from our graduates.”</a:t>
            </a:r>
          </a:p>
          <a:p>
            <a:pPr marL="0" lvl="0" indent="0">
              <a:buNone/>
            </a:pPr>
            <a:r>
              <a:rPr lang="en-GB" sz="1800" dirty="0"/>
              <a:t>Professor Malcolm Todd, Pro vice-chancellor, academic and student experience, </a:t>
            </a:r>
            <a:br>
              <a:rPr lang="en-GB" sz="1800" dirty="0"/>
            </a:br>
            <a:r>
              <a:rPr lang="en-GB" sz="1800" dirty="0"/>
              <a:t>University of Derby</a:t>
            </a:r>
          </a:p>
          <a:p>
            <a:pPr marL="0" lvl="0" indent="0">
              <a:buNone/>
            </a:pPr>
            <a:endParaRPr lang="en-GB" sz="1400" dirty="0"/>
          </a:p>
          <a:p>
            <a:pPr marL="0" lvl="0" indent="0">
              <a:buNone/>
            </a:pPr>
            <a:endParaRPr lang="en-GB" sz="1400" dirty="0"/>
          </a:p>
        </p:txBody>
      </p:sp>
      <p:sp>
        <p:nvSpPr>
          <p:cNvPr id="5" name="Slide Number Placeholder 4">
            <a:extLst>
              <a:ext uri="{FF2B5EF4-FFF2-40B4-BE49-F238E27FC236}">
                <a16:creationId xmlns:a16="http://schemas.microsoft.com/office/drawing/2014/main" id="{2A55BB87-C126-E040-AF74-5946A4E44F95}"/>
              </a:ext>
            </a:extLst>
          </p:cNvPr>
          <p:cNvSpPr>
            <a:spLocks noGrp="1"/>
          </p:cNvSpPr>
          <p:nvPr>
            <p:ph type="sldNum" sz="quarter" idx="12"/>
          </p:nvPr>
        </p:nvSpPr>
        <p:spPr/>
        <p:txBody>
          <a:bodyPr/>
          <a:lstStyle/>
          <a:p>
            <a:fld id="{0BD7AF65-ABD8-9745-9161-1D3466EAFE0E}" type="slidenum">
              <a:rPr lang="en-GB" smtClean="0"/>
              <a:t>4</a:t>
            </a:fld>
            <a:endParaRPr lang="en-GB"/>
          </a:p>
        </p:txBody>
      </p:sp>
      <p:grpSp>
        <p:nvGrpSpPr>
          <p:cNvPr id="7" name="Group 6">
            <a:extLst>
              <a:ext uri="{FF2B5EF4-FFF2-40B4-BE49-F238E27FC236}">
                <a16:creationId xmlns:a16="http://schemas.microsoft.com/office/drawing/2014/main" id="{A91151A8-2624-469E-BE53-7A950D1E94E8}"/>
              </a:ext>
              <a:ext uri="{C183D7F6-B498-43B3-948B-1728B52AA6E4}">
                <adec:decorative xmlns:adec="http://schemas.microsoft.com/office/drawing/2017/decorative" val="1"/>
              </a:ext>
            </a:extLst>
          </p:cNvPr>
          <p:cNvGrpSpPr/>
          <p:nvPr/>
        </p:nvGrpSpPr>
        <p:grpSpPr>
          <a:xfrm>
            <a:off x="4456786" y="1550897"/>
            <a:ext cx="4028975" cy="2972319"/>
            <a:chOff x="4369540" y="1399545"/>
            <a:chExt cx="3600000" cy="2692650"/>
          </a:xfrm>
        </p:grpSpPr>
        <p:pic>
          <p:nvPicPr>
            <p:cNvPr id="9" name="Picture 8">
              <a:extLst>
                <a:ext uri="{FF2B5EF4-FFF2-40B4-BE49-F238E27FC236}">
                  <a16:creationId xmlns:a16="http://schemas.microsoft.com/office/drawing/2014/main" id="{097D0E80-AC18-4F0F-AC44-AC8B7A6FA38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9540" y="1399545"/>
              <a:ext cx="3600000" cy="1317233"/>
            </a:xfrm>
            <a:prstGeom prst="rect">
              <a:avLst/>
            </a:prstGeom>
            <a:ln w="127000">
              <a:solidFill>
                <a:schemeClr val="bg1">
                  <a:lumMod val="95000"/>
                </a:schemeClr>
              </a:solidFill>
              <a:miter lim="800000"/>
            </a:ln>
          </p:spPr>
        </p:pic>
        <p:pic>
          <p:nvPicPr>
            <p:cNvPr id="12" name="Picture 11">
              <a:extLst>
                <a:ext uri="{FF2B5EF4-FFF2-40B4-BE49-F238E27FC236}">
                  <a16:creationId xmlns:a16="http://schemas.microsoft.com/office/drawing/2014/main" id="{A89A5D87-FC11-4CD5-A289-3671A5DA8D33}"/>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9540" y="2735185"/>
              <a:ext cx="3598978" cy="1357010"/>
            </a:xfrm>
            <a:prstGeom prst="rect">
              <a:avLst/>
            </a:prstGeom>
            <a:ln w="127000">
              <a:solidFill>
                <a:schemeClr val="bg1">
                  <a:lumMod val="95000"/>
                </a:schemeClr>
              </a:solidFill>
              <a:miter lim="800000"/>
            </a:ln>
          </p:spPr>
        </p:pic>
      </p:grpSp>
    </p:spTree>
    <p:extLst>
      <p:ext uri="{BB962C8B-B14F-4D97-AF65-F5344CB8AC3E}">
        <p14:creationId xmlns:p14="http://schemas.microsoft.com/office/powerpoint/2010/main" val="3442621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4" y="339725"/>
            <a:ext cx="7483151" cy="341572"/>
          </a:xfrm>
        </p:spPr>
        <p:txBody>
          <a:bodyPr/>
          <a:lstStyle/>
          <a:p>
            <a:r>
              <a:rPr lang="en-GB" dirty="0">
                <a:solidFill>
                  <a:schemeClr val="tx1">
                    <a:lumMod val="75000"/>
                    <a:lumOff val="25000"/>
                  </a:schemeClr>
                </a:solidFill>
              </a:rPr>
              <a:t>Digital capabilities community of practice</a:t>
            </a:r>
          </a:p>
        </p:txBody>
      </p:sp>
      <p:sp>
        <p:nvSpPr>
          <p:cNvPr id="3" name="Content Placeholder 2">
            <a:extLst>
              <a:ext uri="{FF2B5EF4-FFF2-40B4-BE49-F238E27FC236}">
                <a16:creationId xmlns:a16="http://schemas.microsoft.com/office/drawing/2014/main" id="{850CA907-2250-BB46-AEE6-FB61EEB2FE61}"/>
              </a:ext>
            </a:extLst>
          </p:cNvPr>
          <p:cNvSpPr>
            <a:spLocks noGrp="1"/>
          </p:cNvSpPr>
          <p:nvPr>
            <p:ph idx="1"/>
          </p:nvPr>
        </p:nvSpPr>
        <p:spPr>
          <a:xfrm>
            <a:off x="358776" y="1175657"/>
            <a:ext cx="4810394" cy="2775954"/>
          </a:xfrm>
        </p:spPr>
        <p:txBody>
          <a:bodyPr/>
          <a:lstStyle/>
          <a:p>
            <a:pPr marL="173038" indent="-173038"/>
            <a:r>
              <a:rPr lang="en-GB" sz="2000" dirty="0"/>
              <a:t>Launched in May 2017 and runs twice yearly</a:t>
            </a:r>
          </a:p>
          <a:p>
            <a:pPr marL="173038" indent="-173038"/>
            <a:r>
              <a:rPr lang="en-GB" sz="2000" dirty="0"/>
              <a:t>More than 100 participants from across Further and Higher Education</a:t>
            </a:r>
          </a:p>
          <a:p>
            <a:pPr marL="173038" indent="-173038"/>
            <a:r>
              <a:rPr lang="en-GB" sz="2000" dirty="0"/>
              <a:t>Join our Community of Practice </a:t>
            </a:r>
            <a:r>
              <a:rPr lang="en-GB" sz="2000" b="1" dirty="0"/>
              <a:t>mailing list: </a:t>
            </a:r>
            <a:r>
              <a:rPr lang="en-GB" sz="2000" dirty="0">
                <a:solidFill>
                  <a:srgbClr val="9E3415"/>
                </a:solidFill>
                <a:hlinkClick r:id="rId3">
                  <a:extLst>
                    <a:ext uri="{A12FA001-AC4F-418D-AE19-62706E023703}">
                      <ahyp:hlinkClr xmlns:ahyp="http://schemas.microsoft.com/office/drawing/2018/hyperlinkcolor" val="tx"/>
                    </a:ext>
                  </a:extLst>
                </a:hlinkClick>
              </a:rPr>
              <a:t>jiscmail.ac.uk/jisc-digcap-ug </a:t>
            </a:r>
            <a:endParaRPr lang="en-GB" sz="2000" dirty="0">
              <a:solidFill>
                <a:srgbClr val="9E3415"/>
              </a:solidFill>
            </a:endParaRPr>
          </a:p>
          <a:p>
            <a:pPr marL="173038" indent="-173038"/>
            <a:endParaRPr lang="en-GB" sz="1600" dirty="0"/>
          </a:p>
          <a:p>
            <a:pPr marL="173038" indent="-173038"/>
            <a:endParaRPr lang="en-GB" sz="1600" dirty="0"/>
          </a:p>
        </p:txBody>
      </p:sp>
      <p:pic>
        <p:nvPicPr>
          <p:cNvPr id="8" name="Content Placeholder 4">
            <a:extLst>
              <a:ext uri="{FF2B5EF4-FFF2-40B4-BE49-F238E27FC236}">
                <a16:creationId xmlns:a16="http://schemas.microsoft.com/office/drawing/2014/main" id="{638A4D70-29A7-45C6-922F-E9331CF9C44E}"/>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10053" y="1251647"/>
            <a:ext cx="3400693" cy="2209825"/>
          </a:xfrm>
          <a:prstGeom prst="rect">
            <a:avLst/>
          </a:prstGeom>
          <a:ln w="25400">
            <a:solidFill>
              <a:schemeClr val="bg1">
                <a:lumMod val="65000"/>
              </a:schemeClr>
            </a:solidFill>
            <a:miter lim="800000"/>
          </a:ln>
        </p:spPr>
      </p:pic>
      <p:sp>
        <p:nvSpPr>
          <p:cNvPr id="9" name="Rectangle 8">
            <a:extLst>
              <a:ext uri="{FF2B5EF4-FFF2-40B4-BE49-F238E27FC236}">
                <a16:creationId xmlns:a16="http://schemas.microsoft.com/office/drawing/2014/main" id="{05F6E25D-D0B1-42FB-B19D-72BFA94B1774}"/>
              </a:ext>
            </a:extLst>
          </p:cNvPr>
          <p:cNvSpPr/>
          <p:nvPr/>
        </p:nvSpPr>
        <p:spPr>
          <a:xfrm>
            <a:off x="5094692" y="3483528"/>
            <a:ext cx="3831413" cy="823687"/>
          </a:xfrm>
          <a:prstGeom prst="rect">
            <a:avLst/>
          </a:prstGeom>
        </p:spPr>
        <p:txBody>
          <a:bodyPr wrap="square">
            <a:spAutoFit/>
          </a:bodyPr>
          <a:lstStyle/>
          <a:p>
            <a:pPr marL="0" marR="0" lvl="0" indent="0" algn="ctr" defTabSz="685800" rtl="0" eaLnBrk="1" fontAlgn="auto" latinLnBrk="0" hangingPunct="1">
              <a:lnSpc>
                <a:spcPct val="99000"/>
              </a:lnSpc>
              <a:spcBef>
                <a:spcPts val="0"/>
              </a:spcBef>
              <a:spcAft>
                <a:spcPts val="0"/>
              </a:spcAft>
              <a:buClrTx/>
              <a:buSzTx/>
              <a:buFontTx/>
              <a:buNone/>
              <a:tabLst/>
              <a:defRPr/>
            </a:pPr>
            <a:r>
              <a:rPr lang="en-GB" sz="1600" i="1" dirty="0">
                <a:solidFill>
                  <a:srgbClr val="2C3841"/>
                </a:solidFill>
                <a:latin typeface="Arial" panose="020B0604020202020204" pitchFamily="34" charset="0"/>
                <a:cs typeface="Arial" panose="020B0604020202020204" pitchFamily="34" charset="0"/>
              </a:rPr>
              <a:t>“</a:t>
            </a:r>
            <a:r>
              <a:rPr kumimoji="0" lang="en-GB" sz="1600" b="0" i="1" u="none" strike="noStrike" kern="1200" cap="none" spc="0" normalizeH="0" baseline="0" noProof="0" dirty="0">
                <a:ln>
                  <a:noFill/>
                </a:ln>
                <a:solidFill>
                  <a:srgbClr val="2C3841"/>
                </a:solidFill>
                <a:effectLst/>
                <a:uLnTx/>
                <a:uFillTx/>
                <a:latin typeface="Arial" panose="020B0604020202020204" pitchFamily="34" charset="0"/>
                <a:ea typeface="+mn-ea"/>
                <a:cs typeface="Arial" panose="020B0604020202020204" pitchFamily="34" charset="0"/>
              </a:rPr>
              <a:t>Valuable for inspiring new ideas and making new contacts, for sharing resources.”</a:t>
            </a:r>
          </a:p>
        </p:txBody>
      </p:sp>
      <p:sp>
        <p:nvSpPr>
          <p:cNvPr id="4" name="TextBox 3">
            <a:extLst>
              <a:ext uri="{FF2B5EF4-FFF2-40B4-BE49-F238E27FC236}">
                <a16:creationId xmlns:a16="http://schemas.microsoft.com/office/drawing/2014/main" id="{B7D8E4A3-4823-4F0A-9BB5-B1FA8C299ECB}"/>
              </a:ext>
            </a:extLst>
          </p:cNvPr>
          <p:cNvSpPr txBox="1"/>
          <p:nvPr/>
        </p:nvSpPr>
        <p:spPr>
          <a:xfrm>
            <a:off x="358774" y="4069178"/>
            <a:ext cx="7147812"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900" b="1" i="0" u="none" strike="noStrike" kern="1200" cap="none" spc="0" normalizeH="0" baseline="0" noProof="0" dirty="0">
                <a:ln>
                  <a:noFill/>
                </a:ln>
                <a:solidFill>
                  <a:prstClr val="black"/>
                </a:solidFill>
                <a:effectLst/>
                <a:uLnTx/>
                <a:uFillTx/>
                <a:latin typeface="Arial" panose="020B0604020202020204"/>
                <a:ea typeface="+mn-ea"/>
                <a:cs typeface="+mn-cs"/>
              </a:rPr>
              <a:t>More details: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hlinkClick r:id="rId5"/>
              </a:rPr>
              <a:t>digitalcapability.jisc.ac.uk/our-service/community-of-practice</a:t>
            </a:r>
            <a:endParaRPr kumimoji="0" lang="en-GB" sz="1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2A55BB87-C126-E040-AF74-5946A4E44F95}"/>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888634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94A94D-D5E6-4820-98FD-F103D11F1361}"/>
              </a:ext>
            </a:extLst>
          </p:cNvPr>
          <p:cNvSpPr>
            <a:spLocks noGrp="1"/>
          </p:cNvSpPr>
          <p:nvPr>
            <p:ph type="title"/>
          </p:nvPr>
        </p:nvSpPr>
        <p:spPr>
          <a:xfrm>
            <a:off x="358774" y="277582"/>
            <a:ext cx="6012593" cy="341572"/>
          </a:xfrm>
        </p:spPr>
        <p:txBody>
          <a:bodyPr/>
          <a:lstStyle/>
          <a:p>
            <a:r>
              <a:rPr lang="en-GB" dirty="0">
                <a:solidFill>
                  <a:schemeClr val="tx1"/>
                </a:solidFill>
              </a:rPr>
              <a:t>Training courses</a:t>
            </a:r>
          </a:p>
        </p:txBody>
      </p:sp>
      <p:sp>
        <p:nvSpPr>
          <p:cNvPr id="6" name="TextBox 5">
            <a:extLst>
              <a:ext uri="{FF2B5EF4-FFF2-40B4-BE49-F238E27FC236}">
                <a16:creationId xmlns:a16="http://schemas.microsoft.com/office/drawing/2014/main" id="{DC0484FE-76EB-4A8F-B5FC-7C29296631CB}"/>
              </a:ext>
            </a:extLst>
          </p:cNvPr>
          <p:cNvSpPr txBox="1"/>
          <p:nvPr/>
        </p:nvSpPr>
        <p:spPr>
          <a:xfrm>
            <a:off x="358774" y="1021027"/>
            <a:ext cx="3900613" cy="3200876"/>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Curriculum confidence workshop</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 designing for digital capabilities in the curriculum workshop. This is a one day workshop suitable for curriculum, library, learning technology, learning support and employability staff.</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jisc.ac.uk/training/curriculum-confidence</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0F6780FA-B0F9-4165-B298-BFD77047C21E}"/>
              </a:ext>
            </a:extLst>
          </p:cNvPr>
          <p:cNvSpPr txBox="1"/>
          <p:nvPr/>
        </p:nvSpPr>
        <p:spPr>
          <a:xfrm>
            <a:off x="4319752" y="1854058"/>
            <a:ext cx="4824248" cy="584775"/>
          </a:xfrm>
          <a:prstGeom prst="rect">
            <a:avLst/>
          </a:prstGeom>
          <a:solidFill>
            <a:schemeClr val="accent3">
              <a:lumMod val="60000"/>
              <a:lumOff val="40000"/>
              <a:alpha val="80000"/>
            </a:schemeClr>
          </a:solidFill>
          <a:ln w="25400">
            <a:solidFill>
              <a:schemeClr val="bg1">
                <a:lumMod val="75000"/>
              </a:schemeClr>
            </a:solidFill>
          </a:ln>
          <a:effectLst/>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digitalcapability.jisc.ac.uk/our-service/training-and-webinars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48040EC8-A28B-4A5F-B71A-4A151FB060A3}"/>
              </a:ext>
              <a:ext uri="{C183D7F6-B498-43B3-948B-1728B52AA6E4}">
                <adec:decorative xmlns:adec="http://schemas.microsoft.com/office/drawing/2017/decorative" val="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b="21204"/>
          <a:stretch/>
        </p:blipFill>
        <p:spPr>
          <a:xfrm>
            <a:off x="4333404" y="36577"/>
            <a:ext cx="4774020" cy="1876306"/>
          </a:xfrm>
          <a:prstGeom prst="rect">
            <a:avLst/>
          </a:prstGeom>
          <a:ln w="25400">
            <a:solidFill>
              <a:schemeClr val="bg1">
                <a:lumMod val="75000"/>
              </a:schemeClr>
            </a:solidFill>
          </a:ln>
        </p:spPr>
      </p:pic>
      <p:sp>
        <p:nvSpPr>
          <p:cNvPr id="11" name="TextBox 10">
            <a:extLst>
              <a:ext uri="{FF2B5EF4-FFF2-40B4-BE49-F238E27FC236}">
                <a16:creationId xmlns:a16="http://schemas.microsoft.com/office/drawing/2014/main" id="{7249C105-4FE0-406A-8DF8-9A76F29E62AA}"/>
              </a:ext>
            </a:extLst>
          </p:cNvPr>
          <p:cNvSpPr txBox="1"/>
          <p:nvPr/>
        </p:nvSpPr>
        <p:spPr>
          <a:xfrm>
            <a:off x="4369980" y="2517124"/>
            <a:ext cx="4678866" cy="1508105"/>
          </a:xfrm>
          <a:prstGeom prst="rect">
            <a:avLst/>
          </a:prstGeom>
          <a:noFill/>
          <a:ln>
            <a:no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Digital leaders programme</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The digital leaders programme will equip participants to lead the digital agenda. This is a 4 day course over two residential workshops.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jisc.ac.uk/training/digital-leaders-programme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600872B2-83A9-4661-AEF2-627ED8A400D8}"/>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3953335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Picture 174">
            <a:extLst>
              <a:ext uri="{FF2B5EF4-FFF2-40B4-BE49-F238E27FC236}">
                <a16:creationId xmlns:a16="http://schemas.microsoft.com/office/drawing/2014/main" id="{50A1FBAF-A85B-BC40-BC1A-E927EBFD8803}"/>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7" name="Title 6">
            <a:extLst>
              <a:ext uri="{FF2B5EF4-FFF2-40B4-BE49-F238E27FC236}">
                <a16:creationId xmlns:a16="http://schemas.microsoft.com/office/drawing/2014/main" id="{899E3F3D-D6B0-C942-85D2-0E8F8E3FE7E4}"/>
              </a:ext>
            </a:extLst>
          </p:cNvPr>
          <p:cNvSpPr>
            <a:spLocks noGrp="1"/>
          </p:cNvSpPr>
          <p:nvPr>
            <p:ph type="title"/>
          </p:nvPr>
        </p:nvSpPr>
        <p:spPr>
          <a:xfrm>
            <a:off x="162830" y="457234"/>
            <a:ext cx="3391422" cy="522424"/>
          </a:xfrm>
        </p:spPr>
        <p:txBody>
          <a:bodyPr/>
          <a:lstStyle/>
          <a:p>
            <a:r>
              <a:rPr lang="en-GB" sz="3200" dirty="0"/>
              <a:t>Get in touch…</a:t>
            </a:r>
          </a:p>
        </p:txBody>
      </p:sp>
      <p:pic>
        <p:nvPicPr>
          <p:cNvPr id="176" name="Picture 175" descr="Jisc logo">
            <a:extLst>
              <a:ext uri="{FF2B5EF4-FFF2-40B4-BE49-F238E27FC236}">
                <a16:creationId xmlns:a16="http://schemas.microsoft.com/office/drawing/2014/main" id="{86223AF3-FB1F-CF40-AD9A-C73A753ED8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0137"/>
            <a:ext cx="360000" cy="360000"/>
          </a:xfrm>
          <a:prstGeom prst="rect">
            <a:avLst/>
          </a:prstGeom>
        </p:spPr>
      </p:pic>
      <p:sp>
        <p:nvSpPr>
          <p:cNvPr id="13" name="Text Placeholder 2">
            <a:extLst>
              <a:ext uri="{FF2B5EF4-FFF2-40B4-BE49-F238E27FC236}">
                <a16:creationId xmlns:a16="http://schemas.microsoft.com/office/drawing/2014/main" id="{EAC3FD27-03BC-41E1-B45D-66EB31684217}"/>
              </a:ext>
            </a:extLst>
          </p:cNvPr>
          <p:cNvSpPr txBox="1">
            <a:spLocks/>
          </p:cNvSpPr>
          <p:nvPr/>
        </p:nvSpPr>
        <p:spPr>
          <a:xfrm>
            <a:off x="162832" y="1242193"/>
            <a:ext cx="3259989" cy="865080"/>
          </a:xfrm>
          <a:prstGeom prst="rect">
            <a:avLst/>
          </a:prstGeom>
        </p:spPr>
        <p:txBody>
          <a:bodyPr wrap="square" lIns="0" tIns="0" rIns="0" bIns="0" anchor="t" anchorCtr="0">
            <a:noAutofit/>
          </a:bodyPr>
          <a:lstStyle>
            <a:lvl1pPr marL="0" indent="0" algn="l" defTabSz="457200" rtl="0" eaLnBrk="1" latinLnBrk="0" hangingPunct="1">
              <a:lnSpc>
                <a:spcPct val="90000"/>
              </a:lnSpc>
              <a:spcBef>
                <a:spcPts val="0"/>
              </a:spcBef>
              <a:buClr>
                <a:srgbClr val="DE481C"/>
              </a:buClr>
              <a:buSzPct val="120000"/>
              <a:buFont typeface="Lucida Grande"/>
              <a:buNone/>
              <a:defRPr sz="2000" b="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2000" b="1"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800" b="1"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1600" b="1"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200"/>
              </a:spcBef>
              <a:spcAft>
                <a:spcPts val="0"/>
              </a:spcAft>
              <a:buClr>
                <a:srgbClr val="DE481C"/>
              </a:buClr>
              <a:buSzPct val="120000"/>
              <a:buFont typeface="Lucida Grande"/>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Email: </a:t>
            </a:r>
            <a:r>
              <a:rPr lang="en-GB" sz="1800" dirty="0">
                <a:solidFill>
                  <a:prstClr val="black"/>
                </a:solidFill>
                <a:latin typeface="Arial" panose="020B0604020202020204"/>
                <a:hlinkClick r:id="rId5"/>
              </a:rPr>
              <a:t>help</a:t>
            </a:r>
            <a:r>
              <a:rPr kumimoji="0" lang="en-GB" sz="1800" b="0" i="0" u="none" strike="noStrike" kern="1200" cap="none" spc="0" normalizeH="0" baseline="0" noProof="0" dirty="0">
                <a:ln>
                  <a:noFill/>
                </a:ln>
                <a:solidFill>
                  <a:prstClr val="black"/>
                </a:solidFill>
                <a:effectLst/>
                <a:uLnTx/>
                <a:uFillTx/>
                <a:latin typeface="Arial" panose="020B0604020202020204"/>
                <a:hlinkClick r:id="rId5"/>
              </a:rPr>
              <a:t>@jisc.ac.uk</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(with ‘digital capability’ in the subject line) 	</a:t>
            </a:r>
          </a:p>
          <a:p>
            <a:pPr marL="0" marR="0" lvl="0" indent="0" algn="l" defTabSz="457200" rtl="0" eaLnBrk="1" fontAlgn="auto" latinLnBrk="0" hangingPunct="1">
              <a:lnSpc>
                <a:spcPct val="100000"/>
              </a:lnSpc>
              <a:spcBef>
                <a:spcPts val="1200"/>
              </a:spcBef>
              <a:spcAft>
                <a:spcPts val="0"/>
              </a:spcAft>
              <a:buClr>
                <a:srgbClr val="DE481C"/>
              </a:buClr>
              <a:buSzPct val="120000"/>
              <a:buFont typeface="Lucida Grande"/>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1200"/>
              </a:spcBef>
              <a:spcAft>
                <a:spcPts val="0"/>
              </a:spcAft>
              <a:buClr>
                <a:srgbClr val="DE481C"/>
              </a:buClr>
              <a:buSzPct val="120000"/>
              <a:buFont typeface="Lucida Grande"/>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1200"/>
              </a:spcBef>
              <a:spcAft>
                <a:spcPts val="0"/>
              </a:spcAft>
              <a:buClr>
                <a:srgbClr val="DE481C"/>
              </a:buClr>
              <a:buSzPct val="120000"/>
              <a:buFont typeface="Lucida Grande"/>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1200"/>
              </a:spcBef>
              <a:spcAft>
                <a:spcPts val="0"/>
              </a:spcAft>
              <a:buClr>
                <a:srgbClr val="DE481C"/>
              </a:buClr>
              <a:buSzPct val="120000"/>
              <a:buFont typeface="Lucida Grande"/>
              <a:buNone/>
              <a:tabLst/>
              <a:defRPr/>
            </a:pPr>
            <a:br>
              <a:rPr kumimoji="0" lang="en-GB" sz="1800" b="1" i="0" u="none" strike="noStrike" kern="1200" cap="none" spc="0" normalizeH="0" baseline="0" noProof="0" dirty="0">
                <a:ln>
                  <a:noFill/>
                </a:ln>
                <a:solidFill>
                  <a:srgbClr val="2C3841"/>
                </a:solidFill>
                <a:effectLst/>
                <a:uLnTx/>
                <a:uFillTx/>
                <a:latin typeface="Arial" panose="020B0604020202020204"/>
                <a:ea typeface="+mn-ea"/>
                <a:cs typeface="+mn-cs"/>
              </a:rPr>
            </a:br>
            <a:endParaRPr kumimoji="0" lang="en-GB" sz="1800" b="1" i="0" u="none" strike="noStrike" kern="1200" cap="none" spc="0" normalizeH="0" baseline="0" noProof="0" dirty="0">
              <a:ln>
                <a:noFill/>
              </a:ln>
              <a:solidFill>
                <a:srgbClr val="DE481C"/>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38F411DD-1217-4B71-937C-0E669D7B4C35}"/>
              </a:ext>
            </a:extLst>
          </p:cNvPr>
          <p:cNvSpPr txBox="1"/>
          <p:nvPr/>
        </p:nvSpPr>
        <p:spPr>
          <a:xfrm>
            <a:off x="180000" y="2328682"/>
            <a:ext cx="3560083" cy="2523768"/>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75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Arial" panose="020B0604020202020204"/>
                <a:ea typeface="+mn-ea"/>
                <a:cs typeface="+mn-cs"/>
              </a:rPr>
              <a:t>Join our community mailing list</a:t>
            </a: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www.jiscmail.ac.uk/jisc-digcap-ug</a:t>
            </a:r>
            <a:endPar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endParaRPr>
          </a:p>
          <a:p>
            <a:endParaRPr lang="en-GB" sz="1800" b="1" dirty="0"/>
          </a:p>
          <a:p>
            <a:r>
              <a:rPr lang="en-GB" sz="1800" b="1" dirty="0"/>
              <a:t>Read our blog:</a:t>
            </a:r>
          </a:p>
          <a:p>
            <a:r>
              <a:rPr lang="en-GB" sz="1800" dirty="0">
                <a:hlinkClick r:id="rId7"/>
              </a:rPr>
              <a:t>digitalcapability.jiscinvolve.org</a:t>
            </a:r>
            <a:endParaRPr lang="en-GB" sz="1800" dirty="0"/>
          </a:p>
          <a:p>
            <a:pPr marL="0" marR="0" lvl="0" indent="0" algn="l" defTabSz="685800" rtl="0" eaLnBrk="1" fontAlgn="auto" latinLnBrk="0" hangingPunct="1">
              <a:lnSpc>
                <a:spcPct val="100000"/>
              </a:lnSpc>
              <a:spcBef>
                <a:spcPts val="750"/>
              </a:spcBef>
              <a:spcAft>
                <a:spcPts val="0"/>
              </a:spcAft>
              <a:buClrTx/>
              <a:buSzTx/>
              <a:buFontTx/>
              <a:buNone/>
              <a:tabLst/>
              <a:defRPr/>
            </a:pPr>
            <a:endParaRPr lang="nl-NL" sz="1800" dirty="0">
              <a:solidFill>
                <a:prstClr val="black"/>
              </a:solidFill>
              <a:latin typeface="Arial" panose="020B0604020202020204"/>
            </a:endParaRPr>
          </a:p>
          <a:p>
            <a:pPr marL="0" marR="0" lvl="0" indent="0" algn="l" defTabSz="685800" rtl="0" eaLnBrk="1" fontAlgn="auto" latinLnBrk="0" hangingPunct="1">
              <a:lnSpc>
                <a:spcPct val="100000"/>
              </a:lnSpc>
              <a:spcBef>
                <a:spcPts val="75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rPr>
              <a:t>Join us on Twitter</a:t>
            </a:r>
          </a:p>
          <a:p>
            <a:pPr marL="0" marR="0" lvl="0" indent="0" algn="l" defTabSz="685800" rtl="0" eaLnBrk="1" fontAlgn="auto" latinLnBrk="0" hangingPunct="1">
              <a:lnSpc>
                <a:spcPct val="100000"/>
              </a:lnSpc>
              <a:spcBef>
                <a:spcPts val="750"/>
              </a:spcBef>
              <a:spcAft>
                <a:spcPts val="0"/>
              </a:spcAft>
              <a:buClrTx/>
              <a:buSzTx/>
              <a:buFontTx/>
              <a:buNone/>
              <a:tabLst/>
              <a:defRPr/>
            </a:pPr>
            <a:r>
              <a:rPr lang="nl-NL" sz="1800" dirty="0">
                <a:solidFill>
                  <a:prstClr val="black"/>
                </a:solidFill>
                <a:latin typeface="Arial" panose="020B0604020202020204"/>
              </a:rPr>
              <a:t>#digitalcapability</a:t>
            </a:r>
            <a:r>
              <a:rPr kumimoji="0" lang="nl-NL"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pic>
        <p:nvPicPr>
          <p:cNvPr id="9" name="Picture 8" descr="Creative commons attribution: CC-BY">
            <a:extLst>
              <a:ext uri="{FF2B5EF4-FFF2-40B4-BE49-F238E27FC236}">
                <a16:creationId xmlns:a16="http://schemas.microsoft.com/office/drawing/2014/main" id="{98C07D4D-60E6-4E8D-BAC2-CCA80D6B9E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33481" y="4533164"/>
            <a:ext cx="912569" cy="319286"/>
          </a:xfrm>
          <a:prstGeom prst="rect">
            <a:avLst/>
          </a:prstGeom>
        </p:spPr>
      </p:pic>
      <p:sp>
        <p:nvSpPr>
          <p:cNvPr id="8" name="Text Placeholder 3">
            <a:extLst>
              <a:ext uri="{FF2B5EF4-FFF2-40B4-BE49-F238E27FC236}">
                <a16:creationId xmlns:a16="http://schemas.microsoft.com/office/drawing/2014/main" id="{1726345A-F84F-4F88-A31D-4DDEFF58B765}"/>
              </a:ext>
            </a:extLst>
          </p:cNvPr>
          <p:cNvSpPr txBox="1">
            <a:spLocks/>
          </p:cNvSpPr>
          <p:nvPr/>
        </p:nvSpPr>
        <p:spPr>
          <a:xfrm>
            <a:off x="7571778" y="4852450"/>
            <a:ext cx="1474272" cy="270000"/>
          </a:xfrm>
          <a:prstGeom prst="rect">
            <a:avLst/>
          </a:prstGeom>
        </p:spPr>
        <p:txBody>
          <a:bodyPr lIns="0" tIns="0" rIns="0" bIns="0" anchor="ctr" anchorCtr="0">
            <a:normAutofit fontScale="92500"/>
          </a:bodyPr>
          <a:lstStyle>
            <a:lvl1pPr marL="0" indent="0" algn="l" defTabSz="457200" rtl="0" eaLnBrk="1" latinLnBrk="0" hangingPunct="1">
              <a:lnSpc>
                <a:spcPct val="90000"/>
              </a:lnSpc>
              <a:spcBef>
                <a:spcPts val="1200"/>
              </a:spcBef>
              <a:buClr>
                <a:srgbClr val="DE481C"/>
              </a:buClr>
              <a:buSzPct val="120000"/>
              <a:buFont typeface="Lucida Grande"/>
              <a:buNone/>
              <a:defRPr sz="800" kern="1200">
                <a:solidFill>
                  <a:srgbClr val="2C3841"/>
                </a:solidFill>
                <a:latin typeface="+mn-lt"/>
                <a:ea typeface="+mn-ea"/>
                <a:cs typeface="+mn-cs"/>
              </a:defRPr>
            </a:lvl1pPr>
            <a:lvl2pPr marL="457200" indent="0" algn="l" defTabSz="457200" rtl="0" eaLnBrk="1" latinLnBrk="0" hangingPunct="1">
              <a:lnSpc>
                <a:spcPct val="90000"/>
              </a:lnSpc>
              <a:spcBef>
                <a:spcPts val="800"/>
              </a:spcBef>
              <a:buClr>
                <a:srgbClr val="DE481C"/>
              </a:buClr>
              <a:buSzPct val="120000"/>
              <a:buFont typeface="Lucida Grande"/>
              <a:buNone/>
              <a:defRPr sz="1200" kern="1200">
                <a:solidFill>
                  <a:srgbClr val="2C3841"/>
                </a:solidFill>
                <a:latin typeface="+mn-lt"/>
                <a:ea typeface="+mn-ea"/>
                <a:cs typeface="+mn-cs"/>
              </a:defRPr>
            </a:lvl2pPr>
            <a:lvl3pPr marL="914400" indent="0" algn="l" defTabSz="457200" rtl="0" eaLnBrk="1" latinLnBrk="0" hangingPunct="1">
              <a:lnSpc>
                <a:spcPct val="90000"/>
              </a:lnSpc>
              <a:spcBef>
                <a:spcPts val="400"/>
              </a:spcBef>
              <a:buClr>
                <a:srgbClr val="DE481C"/>
              </a:buClr>
              <a:buSzPct val="120000"/>
              <a:buFont typeface="Lucida Grande"/>
              <a:buNone/>
              <a:defRPr sz="1000" kern="1200">
                <a:solidFill>
                  <a:srgbClr val="2C3841"/>
                </a:solidFill>
                <a:latin typeface="+mn-lt"/>
                <a:ea typeface="+mn-ea"/>
                <a:cs typeface="+mn-cs"/>
              </a:defRPr>
            </a:lvl3pPr>
            <a:lvl4pPr marL="13716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4pPr>
            <a:lvl5pPr marL="1828800" indent="0" algn="l" defTabSz="457200" rtl="0" eaLnBrk="1" latinLnBrk="0" hangingPunct="1">
              <a:lnSpc>
                <a:spcPct val="90000"/>
              </a:lnSpc>
              <a:spcBef>
                <a:spcPts val="400"/>
              </a:spcBef>
              <a:buClr>
                <a:srgbClr val="DE481C"/>
              </a:buClr>
              <a:buSzPct val="120000"/>
              <a:buFont typeface="Lucida Grande"/>
              <a:buNone/>
              <a:defRPr sz="900" kern="1200">
                <a:solidFill>
                  <a:srgbClr val="2C384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0" marR="0" lvl="0" indent="0" algn="r" defTabSz="457200" rtl="0" eaLnBrk="1" fontAlgn="auto" latinLnBrk="0" hangingPunct="1">
              <a:lnSpc>
                <a:spcPct val="90000"/>
              </a:lnSpc>
              <a:spcBef>
                <a:spcPts val="1200"/>
              </a:spcBef>
              <a:spcAft>
                <a:spcPts val="0"/>
              </a:spcAft>
              <a:buClr>
                <a:srgbClr val="DE481C"/>
              </a:buClr>
              <a:buSzPct val="120000"/>
              <a:buFont typeface="Lucida Grande"/>
              <a:buNone/>
              <a:tabLst/>
              <a:defRPr/>
            </a:pPr>
            <a:r>
              <a:rPr kumimoji="0" lang="en-GB" sz="800" b="0" i="0" u="none" strike="noStrike" kern="1200" cap="none" spc="0" normalizeH="0" baseline="0" noProof="0" dirty="0">
                <a:ln>
                  <a:noFill/>
                </a:ln>
                <a:solidFill>
                  <a:prstClr val="white"/>
                </a:solidFill>
                <a:effectLst/>
                <a:uLnTx/>
                <a:uFillTx/>
                <a:latin typeface="Arial" panose="020B0604020202020204"/>
                <a:ea typeface="+mn-ea"/>
                <a:cs typeface="+mn-cs"/>
              </a:rPr>
              <a:t>Except where otherwise noted, this work is licensed under CC-BY</a:t>
            </a:r>
          </a:p>
        </p:txBody>
      </p:sp>
    </p:spTree>
    <p:extLst>
      <p:ext uri="{BB962C8B-B14F-4D97-AF65-F5344CB8AC3E}">
        <p14:creationId xmlns:p14="http://schemas.microsoft.com/office/powerpoint/2010/main" val="2004340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65672-5FA8-436E-98F1-7940DF0994FE}"/>
              </a:ext>
            </a:extLst>
          </p:cNvPr>
          <p:cNvSpPr>
            <a:spLocks noGrp="1"/>
          </p:cNvSpPr>
          <p:nvPr>
            <p:ph type="title"/>
          </p:nvPr>
        </p:nvSpPr>
        <p:spPr/>
        <p:txBody>
          <a:bodyPr/>
          <a:lstStyle/>
          <a:p>
            <a:r>
              <a:rPr lang="en-GB" dirty="0"/>
              <a:t>What the students are telling us </a:t>
            </a:r>
          </a:p>
        </p:txBody>
      </p:sp>
      <p:sp>
        <p:nvSpPr>
          <p:cNvPr id="5" name="Text Placeholder 4">
            <a:extLst>
              <a:ext uri="{FF2B5EF4-FFF2-40B4-BE49-F238E27FC236}">
                <a16:creationId xmlns:a16="http://schemas.microsoft.com/office/drawing/2014/main" id="{0B775635-E73E-4755-BF94-BC3A79413198}"/>
              </a:ext>
            </a:extLst>
          </p:cNvPr>
          <p:cNvSpPr>
            <a:spLocks noGrp="1"/>
          </p:cNvSpPr>
          <p:nvPr>
            <p:ph type="body" idx="1"/>
          </p:nvPr>
        </p:nvSpPr>
        <p:spPr>
          <a:xfrm>
            <a:off x="358775" y="941148"/>
            <a:ext cx="6518277" cy="255741"/>
          </a:xfrm>
        </p:spPr>
        <p:txBody>
          <a:bodyPr/>
          <a:lstStyle/>
          <a:p>
            <a:r>
              <a:rPr lang="en-GB" dirty="0"/>
              <a:t>Quality of support to develop digital skills</a:t>
            </a:r>
          </a:p>
          <a:p>
            <a:endParaRPr lang="en-GB" dirty="0"/>
          </a:p>
        </p:txBody>
      </p:sp>
      <p:sp>
        <p:nvSpPr>
          <p:cNvPr id="6" name="Text Placeholder 5">
            <a:extLst>
              <a:ext uri="{FF2B5EF4-FFF2-40B4-BE49-F238E27FC236}">
                <a16:creationId xmlns:a16="http://schemas.microsoft.com/office/drawing/2014/main" id="{AE2D4A13-2EA0-4FAE-816A-FC62AFBBC3B4}"/>
              </a:ext>
            </a:extLst>
          </p:cNvPr>
          <p:cNvSpPr>
            <a:spLocks noGrp="1"/>
          </p:cNvSpPr>
          <p:nvPr>
            <p:ph type="body" idx="2"/>
          </p:nvPr>
        </p:nvSpPr>
        <p:spPr>
          <a:xfrm>
            <a:off x="358775" y="1429557"/>
            <a:ext cx="6457661" cy="1704342"/>
          </a:xfrm>
        </p:spPr>
        <p:txBody>
          <a:bodyPr/>
          <a:lstStyle/>
          <a:p>
            <a:pPr lvl="0"/>
            <a:r>
              <a:rPr lang="en-GB" b="1" dirty="0"/>
              <a:t>66 % </a:t>
            </a:r>
            <a:r>
              <a:rPr lang="en-GB" dirty="0"/>
              <a:t>of FE and </a:t>
            </a:r>
            <a:r>
              <a:rPr lang="en-GB" b="1" dirty="0"/>
              <a:t>60% </a:t>
            </a:r>
            <a:r>
              <a:rPr lang="en-GB" dirty="0"/>
              <a:t>of HE learners rated the quality of support they received from their college to develop their digital skills as ‘good’, ‘excellent’ or ‘best imaginable’</a:t>
            </a:r>
          </a:p>
          <a:p>
            <a:pPr lvl="0"/>
            <a:r>
              <a:rPr lang="en-GB" b="1" dirty="0"/>
              <a:t>27 % </a:t>
            </a:r>
            <a:r>
              <a:rPr lang="en-GB" dirty="0"/>
              <a:t>of FE and </a:t>
            </a:r>
            <a:r>
              <a:rPr lang="en-GB" b="1" dirty="0"/>
              <a:t>29% </a:t>
            </a:r>
            <a:r>
              <a:rPr lang="en-GB" dirty="0"/>
              <a:t>of HE rated it as average and </a:t>
            </a:r>
            <a:r>
              <a:rPr lang="en-GB" b="1" dirty="0"/>
              <a:t>7 % </a:t>
            </a:r>
            <a:r>
              <a:rPr lang="en-GB" dirty="0"/>
              <a:t>of FE and</a:t>
            </a:r>
            <a:r>
              <a:rPr lang="en-GB" b="1" dirty="0"/>
              <a:t> 11% </a:t>
            </a:r>
            <a:r>
              <a:rPr lang="en-GB" dirty="0"/>
              <a:t>of HE learners rated it as ‘poor’, ‘awful’ or the ‘worst imaginable’</a:t>
            </a:r>
          </a:p>
          <a:p>
            <a:endParaRPr lang="en-GB" dirty="0"/>
          </a:p>
        </p:txBody>
      </p:sp>
      <p:sp>
        <p:nvSpPr>
          <p:cNvPr id="9" name="Text Placeholder 4">
            <a:extLst>
              <a:ext uri="{FF2B5EF4-FFF2-40B4-BE49-F238E27FC236}">
                <a16:creationId xmlns:a16="http://schemas.microsoft.com/office/drawing/2014/main" id="{33CD86F8-CDE1-4D10-93A6-1E31FE7F441A}"/>
              </a:ext>
            </a:extLst>
          </p:cNvPr>
          <p:cNvSpPr txBox="1">
            <a:spLocks/>
          </p:cNvSpPr>
          <p:nvPr/>
        </p:nvSpPr>
        <p:spPr>
          <a:xfrm>
            <a:off x="358773" y="3214662"/>
            <a:ext cx="6518277" cy="255741"/>
          </a:xfrm>
          <a:prstGeom prst="rect">
            <a:avLst/>
          </a:prstGeom>
          <a:noFill/>
          <a:ln>
            <a:noFill/>
          </a:ln>
        </p:spPr>
        <p:txBody>
          <a:bodyPr spcFirstLastPara="1" wrap="square" lIns="0" tIns="0" rIns="0" bIns="0" anchor="t" anchorCtr="0">
            <a:noAutofit/>
          </a:bodyPr>
          <a:lstStyle>
            <a:lvl1pPr marL="457200" marR="0" lvl="0" indent="-228600" algn="l" defTabSz="685800" rtl="0" eaLnBrk="1" latinLnBrk="0" hangingPunct="1">
              <a:lnSpc>
                <a:spcPct val="90000"/>
              </a:lnSpc>
              <a:spcBef>
                <a:spcPts val="750"/>
              </a:spcBef>
              <a:spcAft>
                <a:spcPts val="0"/>
              </a:spcAft>
              <a:buClr>
                <a:schemeClr val="dk1"/>
              </a:buClr>
              <a:buSzPts val="1800"/>
              <a:buFont typeface="Arial"/>
              <a:buNone/>
              <a:defRPr sz="1800" b="1" i="0" u="none" strike="noStrike" kern="1200" cap="none">
                <a:solidFill>
                  <a:schemeClr val="dk1"/>
                </a:solidFill>
                <a:latin typeface="Arial"/>
                <a:ea typeface="Arial"/>
                <a:cs typeface="Arial"/>
                <a:sym typeface="Arial"/>
              </a:defRPr>
            </a:lvl1pPr>
            <a:lvl2pPr marL="914400" marR="0" lvl="1" indent="-228600" algn="l" defTabSz="685800" rtl="0" eaLnBrk="1" latinLnBrk="0" hangingPunct="1">
              <a:lnSpc>
                <a:spcPct val="90000"/>
              </a:lnSpc>
              <a:spcBef>
                <a:spcPts val="375"/>
              </a:spcBef>
              <a:spcAft>
                <a:spcPts val="0"/>
              </a:spcAft>
              <a:buClr>
                <a:schemeClr val="dk1"/>
              </a:buClr>
              <a:buSzPts val="1500"/>
              <a:buFont typeface="Arial"/>
              <a:buNone/>
              <a:defRPr sz="1500" b="1" i="0" u="none" strike="noStrike" kern="1200" cap="none">
                <a:solidFill>
                  <a:schemeClr val="dk1"/>
                </a:solidFill>
                <a:latin typeface="Arial"/>
                <a:ea typeface="Arial"/>
                <a:cs typeface="Arial"/>
                <a:sym typeface="Arial"/>
              </a:defRPr>
            </a:lvl2pPr>
            <a:lvl3pPr marL="1371600" marR="0" lvl="2" indent="-228600" algn="l" defTabSz="685800" rtl="0" eaLnBrk="1" latinLnBrk="0" hangingPunct="1">
              <a:lnSpc>
                <a:spcPct val="90000"/>
              </a:lnSpc>
              <a:spcBef>
                <a:spcPts val="375"/>
              </a:spcBef>
              <a:spcAft>
                <a:spcPts val="0"/>
              </a:spcAft>
              <a:buClr>
                <a:schemeClr val="dk1"/>
              </a:buClr>
              <a:buSzPts val="1350"/>
              <a:buFont typeface="Arial"/>
              <a:buNone/>
              <a:defRPr sz="1350" b="1" i="0" u="none" strike="noStrike" kern="1200" cap="none">
                <a:solidFill>
                  <a:schemeClr val="dk1"/>
                </a:solidFill>
                <a:latin typeface="Arial"/>
                <a:ea typeface="Arial"/>
                <a:cs typeface="Arial"/>
                <a:sym typeface="Arial"/>
              </a:defRPr>
            </a:lvl3pPr>
            <a:lvl4pPr marL="1828800" marR="0" lvl="3"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4pPr>
            <a:lvl5pPr marL="2286000" marR="0" lvl="4"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5pPr>
            <a:lvl6pPr marL="2743200" marR="0" lvl="5"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6pPr>
            <a:lvl7pPr marL="3200400" marR="0" lvl="6"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7pPr>
            <a:lvl8pPr marL="3657600" marR="0" lvl="7"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8pPr>
            <a:lvl9pPr marL="4114800" marR="0" lvl="8" indent="-228600" algn="l" defTabSz="685800" rtl="0" eaLnBrk="1" latinLnBrk="0" hangingPunct="1">
              <a:lnSpc>
                <a:spcPct val="90000"/>
              </a:lnSpc>
              <a:spcBef>
                <a:spcPts val="375"/>
              </a:spcBef>
              <a:spcAft>
                <a:spcPts val="0"/>
              </a:spcAft>
              <a:buClr>
                <a:schemeClr val="dk1"/>
              </a:buClr>
              <a:buSzPts val="1200"/>
              <a:buFont typeface="Arial"/>
              <a:buNone/>
              <a:defRPr sz="1200" b="1" i="0" u="none" strike="noStrike" kern="1200" cap="none">
                <a:solidFill>
                  <a:schemeClr val="dk1"/>
                </a:solidFill>
                <a:latin typeface="Arial"/>
                <a:ea typeface="Arial"/>
                <a:cs typeface="Arial"/>
                <a:sym typeface="Arial"/>
              </a:defRPr>
            </a:lvl9pPr>
          </a:lstStyle>
          <a:p>
            <a:r>
              <a:rPr lang="en-GB" dirty="0"/>
              <a:t>Discussing learners’ digital skills</a:t>
            </a:r>
          </a:p>
        </p:txBody>
      </p:sp>
      <p:sp>
        <p:nvSpPr>
          <p:cNvPr id="8" name="Rectangle 7">
            <a:extLst>
              <a:ext uri="{FF2B5EF4-FFF2-40B4-BE49-F238E27FC236}">
                <a16:creationId xmlns:a16="http://schemas.microsoft.com/office/drawing/2014/main" id="{FEE6C3D1-E1CF-4023-94CB-0B5E0555BAFC}"/>
              </a:ext>
            </a:extLst>
          </p:cNvPr>
          <p:cNvSpPr/>
          <p:nvPr/>
        </p:nvSpPr>
        <p:spPr>
          <a:xfrm>
            <a:off x="449248" y="3730254"/>
            <a:ext cx="6595607" cy="1256306"/>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GB" sz="1800" b="1" dirty="0">
                <a:latin typeface="+mj-lt"/>
                <a:ea typeface="Calibri" panose="020F0502020204030204" pitchFamily="34" charset="0"/>
                <a:cs typeface="Arial" panose="020B0604020202020204" pitchFamily="34" charset="0"/>
              </a:rPr>
              <a:t>20 % </a:t>
            </a:r>
            <a:r>
              <a:rPr lang="en-GB" sz="1800" dirty="0">
                <a:latin typeface="+mj-lt"/>
                <a:ea typeface="Calibri" panose="020F0502020204030204" pitchFamily="34" charset="0"/>
                <a:cs typeface="Arial" panose="020B0604020202020204" pitchFamily="34" charset="0"/>
              </a:rPr>
              <a:t>of FE and </a:t>
            </a:r>
            <a:r>
              <a:rPr lang="en-GB" sz="1800" b="1" dirty="0">
                <a:latin typeface="+mj-lt"/>
                <a:ea typeface="Calibri" panose="020F0502020204030204" pitchFamily="34" charset="0"/>
                <a:cs typeface="Arial" panose="020B0604020202020204" pitchFamily="34" charset="0"/>
              </a:rPr>
              <a:t>21% </a:t>
            </a:r>
            <a:r>
              <a:rPr lang="en-GB" sz="1800" dirty="0">
                <a:latin typeface="+mj-lt"/>
                <a:ea typeface="Calibri" panose="020F0502020204030204" pitchFamily="34" charset="0"/>
                <a:cs typeface="Arial" panose="020B0604020202020204" pitchFamily="34" charset="0"/>
              </a:rPr>
              <a:t>of HE learners did not discuss their digital skills either during induction, during one to one sessions with tutors, in lectures and classes or with other learners</a:t>
            </a:r>
            <a:endParaRPr lang="en-GB" sz="1800" dirty="0">
              <a:effectLst/>
              <a:latin typeface="+mj-lt"/>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4AC9B92-CB85-4F5F-9577-07CF9C4964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4855" y="681297"/>
            <a:ext cx="1893191" cy="1889993"/>
          </a:xfrm>
          <a:prstGeom prst="rect">
            <a:avLst/>
          </a:prstGeom>
        </p:spPr>
      </p:pic>
      <p:pic>
        <p:nvPicPr>
          <p:cNvPr id="13" name="Picture 12">
            <a:extLst>
              <a:ext uri="{FF2B5EF4-FFF2-40B4-BE49-F238E27FC236}">
                <a16:creationId xmlns:a16="http://schemas.microsoft.com/office/drawing/2014/main" id="{7931440A-24D4-472C-B6DF-121C59B4BE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11261" y="3178530"/>
            <a:ext cx="1195471" cy="1195471"/>
          </a:xfrm>
          <a:prstGeom prst="rect">
            <a:avLst/>
          </a:prstGeom>
        </p:spPr>
      </p:pic>
    </p:spTree>
    <p:extLst>
      <p:ext uri="{BB962C8B-B14F-4D97-AF65-F5344CB8AC3E}">
        <p14:creationId xmlns:p14="http://schemas.microsoft.com/office/powerpoint/2010/main" val="95478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65672-5FA8-436E-98F1-7940DF0994FE}"/>
              </a:ext>
            </a:extLst>
          </p:cNvPr>
          <p:cNvSpPr>
            <a:spLocks noGrp="1"/>
          </p:cNvSpPr>
          <p:nvPr>
            <p:ph type="title"/>
          </p:nvPr>
        </p:nvSpPr>
        <p:spPr/>
        <p:txBody>
          <a:bodyPr/>
          <a:lstStyle/>
          <a:p>
            <a:r>
              <a:rPr lang="en-GB" dirty="0"/>
              <a:t>What the students are telling us</a:t>
            </a:r>
          </a:p>
        </p:txBody>
      </p:sp>
      <p:sp>
        <p:nvSpPr>
          <p:cNvPr id="5" name="Text Placeholder 4">
            <a:extLst>
              <a:ext uri="{FF2B5EF4-FFF2-40B4-BE49-F238E27FC236}">
                <a16:creationId xmlns:a16="http://schemas.microsoft.com/office/drawing/2014/main" id="{0B775635-E73E-4755-BF94-BC3A79413198}"/>
              </a:ext>
            </a:extLst>
          </p:cNvPr>
          <p:cNvSpPr>
            <a:spLocks noGrp="1"/>
          </p:cNvSpPr>
          <p:nvPr>
            <p:ph type="body" idx="1"/>
          </p:nvPr>
        </p:nvSpPr>
        <p:spPr>
          <a:xfrm>
            <a:off x="358775" y="941148"/>
            <a:ext cx="7202915" cy="237899"/>
          </a:xfrm>
        </p:spPr>
        <p:txBody>
          <a:bodyPr/>
          <a:lstStyle/>
          <a:p>
            <a:r>
              <a:rPr lang="en-GB" dirty="0"/>
              <a:t>Organisational support for learners to develop their digital skills</a:t>
            </a:r>
          </a:p>
          <a:p>
            <a:endParaRPr lang="en-GB" dirty="0"/>
          </a:p>
        </p:txBody>
      </p:sp>
      <p:sp>
        <p:nvSpPr>
          <p:cNvPr id="6" name="Text Placeholder 5">
            <a:extLst>
              <a:ext uri="{FF2B5EF4-FFF2-40B4-BE49-F238E27FC236}">
                <a16:creationId xmlns:a16="http://schemas.microsoft.com/office/drawing/2014/main" id="{AE2D4A13-2EA0-4FAE-816A-FC62AFBBC3B4}"/>
              </a:ext>
            </a:extLst>
          </p:cNvPr>
          <p:cNvSpPr>
            <a:spLocks noGrp="1"/>
          </p:cNvSpPr>
          <p:nvPr>
            <p:ph type="body" idx="2"/>
          </p:nvPr>
        </p:nvSpPr>
        <p:spPr>
          <a:xfrm>
            <a:off x="358775" y="1429556"/>
            <a:ext cx="6518276" cy="2100823"/>
          </a:xfrm>
        </p:spPr>
        <p:txBody>
          <a:bodyPr/>
          <a:lstStyle/>
          <a:p>
            <a:pPr lvl="0"/>
            <a:r>
              <a:rPr lang="en-GB" b="1" dirty="0"/>
              <a:t>51 % </a:t>
            </a:r>
            <a:r>
              <a:rPr lang="en-GB" dirty="0"/>
              <a:t>of FE and HE learners agreed they received guidance about the digital skills they needed for their course</a:t>
            </a:r>
          </a:p>
          <a:p>
            <a:pPr lvl="0"/>
            <a:r>
              <a:rPr lang="en-GB" b="1" dirty="0"/>
              <a:t>41 % </a:t>
            </a:r>
            <a:r>
              <a:rPr lang="en-GB" dirty="0"/>
              <a:t>of FE and </a:t>
            </a:r>
            <a:r>
              <a:rPr lang="en-GB" b="1" dirty="0"/>
              <a:t>34</a:t>
            </a:r>
            <a:r>
              <a:rPr lang="en-GB" dirty="0"/>
              <a:t>% of HE learners agreed that their college provided them with the chance to assess their digital skills (</a:t>
            </a:r>
            <a:r>
              <a:rPr lang="en-GB" dirty="0" err="1"/>
              <a:t>eg</a:t>
            </a:r>
            <a:r>
              <a:rPr lang="en-GB" dirty="0"/>
              <a:t> for career planning)</a:t>
            </a:r>
          </a:p>
        </p:txBody>
      </p:sp>
      <p:sp>
        <p:nvSpPr>
          <p:cNvPr id="10" name="Speech Bubble: Oval 9">
            <a:extLst>
              <a:ext uri="{FF2B5EF4-FFF2-40B4-BE49-F238E27FC236}">
                <a16:creationId xmlns:a16="http://schemas.microsoft.com/office/drawing/2014/main" id="{B7F6C845-8E49-48DE-8F28-E496790D8D02}"/>
              </a:ext>
            </a:extLst>
          </p:cNvPr>
          <p:cNvSpPr/>
          <p:nvPr/>
        </p:nvSpPr>
        <p:spPr>
          <a:xfrm>
            <a:off x="1370440" y="3617843"/>
            <a:ext cx="6191250" cy="1262551"/>
          </a:xfrm>
          <a:prstGeom prst="wedgeEllipseCallout">
            <a:avLst>
              <a:gd name="adj1" fmla="val -29602"/>
              <a:gd name="adj2" fmla="val -9270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p>
            <a:pPr marL="228600" algn="ctr">
              <a:lnSpc>
                <a:spcPct val="107000"/>
              </a:lnSpc>
              <a:spcAft>
                <a:spcPts val="0"/>
              </a:spcAft>
            </a:pPr>
            <a:r>
              <a:rPr lang="en-GB" sz="1000" dirty="0">
                <a:effectLst/>
                <a:ea typeface="Calibri" panose="020F0502020204030204" pitchFamily="34" charset="0"/>
                <a:cs typeface="Arial" panose="020B0604020202020204" pitchFamily="34" charset="0"/>
              </a:rPr>
              <a:t>Developing digital capabilities:</a:t>
            </a:r>
            <a:endParaRPr lang="en-GB" sz="1100" dirty="0">
              <a:effectLst/>
              <a:ea typeface="Calibri" panose="020F0502020204030204" pitchFamily="34" charset="0"/>
              <a:cs typeface="Arial" panose="020B0604020202020204" pitchFamily="34" charset="0"/>
            </a:endParaRPr>
          </a:p>
          <a:p>
            <a:pPr marL="228600">
              <a:lnSpc>
                <a:spcPct val="107000"/>
              </a:lnSpc>
              <a:spcAft>
                <a:spcPts val="0"/>
              </a:spcAft>
            </a:pPr>
            <a:r>
              <a:rPr lang="en-GB" sz="1400" i="1" dirty="0"/>
              <a:t>“Not basic things we already know but more advanced and focused courses on what we as individuals want to do in our future careers”</a:t>
            </a:r>
            <a:r>
              <a:rPr lang="en-GB" sz="1400" dirty="0"/>
              <a:t>  FE learner</a:t>
            </a:r>
            <a:endParaRPr lang="en-GB" sz="1400" dirty="0">
              <a:effectLst/>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CD74370-A0EE-4BAE-B42C-EE49A9E398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41779" y="1222124"/>
            <a:ext cx="1917942" cy="1914702"/>
          </a:xfrm>
          <a:prstGeom prst="rect">
            <a:avLst/>
          </a:prstGeom>
        </p:spPr>
      </p:pic>
    </p:spTree>
    <p:extLst>
      <p:ext uri="{BB962C8B-B14F-4D97-AF65-F5344CB8AC3E}">
        <p14:creationId xmlns:p14="http://schemas.microsoft.com/office/powerpoint/2010/main" val="43007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5F02-171F-C84D-9B00-CC2E0551DD1D}"/>
              </a:ext>
            </a:extLst>
          </p:cNvPr>
          <p:cNvSpPr>
            <a:spLocks noGrp="1"/>
          </p:cNvSpPr>
          <p:nvPr>
            <p:ph type="title"/>
          </p:nvPr>
        </p:nvSpPr>
        <p:spPr>
          <a:xfrm>
            <a:off x="358773" y="339725"/>
            <a:ext cx="6968783" cy="341572"/>
          </a:xfrm>
        </p:spPr>
        <p:txBody>
          <a:bodyPr/>
          <a:lstStyle/>
          <a:p>
            <a:r>
              <a:rPr lang="en-GB" dirty="0"/>
              <a:t>Building digital capability service</a:t>
            </a:r>
            <a:endParaRPr lang="en-GB" dirty="0">
              <a:latin typeface="+mn-lt"/>
            </a:endParaRPr>
          </a:p>
        </p:txBody>
      </p:sp>
      <p:sp>
        <p:nvSpPr>
          <p:cNvPr id="5" name="Slide Number Placeholder 4">
            <a:extLst>
              <a:ext uri="{FF2B5EF4-FFF2-40B4-BE49-F238E27FC236}">
                <a16:creationId xmlns:a16="http://schemas.microsoft.com/office/drawing/2014/main" id="{2A55BB87-C126-E040-AF74-5946A4E44F95}"/>
              </a:ext>
            </a:extLst>
          </p:cNvPr>
          <p:cNvSpPr>
            <a:spLocks noGrp="1"/>
          </p:cNvSpPr>
          <p:nvPr>
            <p:ph type="sldNum" sz="quarter" idx="12"/>
          </p:nvPr>
        </p:nvSpPr>
        <p:spPr/>
        <p:txBody>
          <a:bodyPr/>
          <a:lstStyle/>
          <a:p>
            <a:fld id="{0BD7AF65-ABD8-9745-9161-1D3466EAFE0E}" type="slidenum">
              <a:rPr lang="en-GB" smtClean="0"/>
              <a:t>7</a:t>
            </a:fld>
            <a:endParaRPr lang="en-GB" dirty="0"/>
          </a:p>
        </p:txBody>
      </p:sp>
      <p:pic>
        <p:nvPicPr>
          <p:cNvPr id="6" name="Picture 5" descr="Graphic showing the elements of the building digital capability service: discovery tool, organisational models, service website, training courses, community of practice, expert consultancy. ">
            <a:extLst>
              <a:ext uri="{FF2B5EF4-FFF2-40B4-BE49-F238E27FC236}">
                <a16:creationId xmlns:a16="http://schemas.microsoft.com/office/drawing/2014/main" id="{C4F57CE0-CA3D-4CBC-8141-AA1A3FE3F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03" y="452474"/>
            <a:ext cx="6442000" cy="4511635"/>
          </a:xfrm>
          <a:prstGeom prst="rect">
            <a:avLst/>
          </a:prstGeom>
        </p:spPr>
      </p:pic>
      <p:sp>
        <p:nvSpPr>
          <p:cNvPr id="7" name="Text Placeholder 5">
            <a:extLst>
              <a:ext uri="{FF2B5EF4-FFF2-40B4-BE49-F238E27FC236}">
                <a16:creationId xmlns:a16="http://schemas.microsoft.com/office/drawing/2014/main" id="{B4035A0D-ADB4-4D99-A49C-FD585215AF09}"/>
              </a:ext>
            </a:extLst>
          </p:cNvPr>
          <p:cNvSpPr txBox="1">
            <a:spLocks/>
          </p:cNvSpPr>
          <p:nvPr/>
        </p:nvSpPr>
        <p:spPr>
          <a:xfrm>
            <a:off x="1167484" y="4623776"/>
            <a:ext cx="7893253" cy="561140"/>
          </a:xfrm>
          <a:prstGeom prst="rect">
            <a:avLst/>
          </a:prstGeom>
        </p:spPr>
        <p:txBody>
          <a:bodyPr lIns="0" tIns="0" rIns="0" bIns="0" anchor="t" anchorCtr="0"/>
          <a:lstStyle>
            <a:lvl1pPr marL="0" indent="0" algn="l" defTabSz="685800" rtl="0" eaLnBrk="1" latinLnBrk="0" hangingPunct="1">
              <a:lnSpc>
                <a:spcPct val="90000"/>
              </a:lnSpc>
              <a:spcBef>
                <a:spcPts val="750"/>
              </a:spcBef>
              <a:buFont typeface="Arial" panose="020B0604020202020204" pitchFamily="34" charset="0"/>
              <a:buNone/>
              <a:defRPr sz="1700" b="0" i="0" kern="1200">
                <a:solidFill>
                  <a:schemeClr val="tx1"/>
                </a:solidFill>
                <a:latin typeface="+mn-lt"/>
                <a:ea typeface="Roboto Medium" panose="02000000000000000000"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r>
              <a:rPr lang="en-GB" sz="1800" dirty="0"/>
              <a:t>Find out more at: </a:t>
            </a:r>
            <a:r>
              <a:rPr lang="en-GB" sz="1800" dirty="0">
                <a:hlinkClick r:id="rId4"/>
              </a:rPr>
              <a:t>https://digitalcapability.jisc.ac.uk/</a:t>
            </a:r>
            <a:r>
              <a:rPr lang="en-GB" sz="1800" dirty="0"/>
              <a:t>   </a:t>
            </a:r>
            <a:br>
              <a:rPr lang="en-GB" dirty="0"/>
            </a:br>
            <a:endParaRPr lang="en-GB" dirty="0"/>
          </a:p>
        </p:txBody>
      </p:sp>
    </p:spTree>
    <p:extLst>
      <p:ext uri="{BB962C8B-B14F-4D97-AF65-F5344CB8AC3E}">
        <p14:creationId xmlns:p14="http://schemas.microsoft.com/office/powerpoint/2010/main" val="336295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C0CA-C5F6-4C1A-999C-A467D13BEF38}"/>
              </a:ext>
            </a:extLst>
          </p:cNvPr>
          <p:cNvSpPr>
            <a:spLocks noGrp="1"/>
          </p:cNvSpPr>
          <p:nvPr>
            <p:ph type="title"/>
          </p:nvPr>
        </p:nvSpPr>
        <p:spPr>
          <a:xfrm>
            <a:off x="776988" y="2154349"/>
            <a:ext cx="6518277" cy="341572"/>
          </a:xfrm>
        </p:spPr>
        <p:txBody>
          <a:bodyPr/>
          <a:lstStyle/>
          <a:p>
            <a:r>
              <a:rPr lang="en-GB" dirty="0"/>
              <a:t>Introducing the Jisc digital capability framework</a:t>
            </a:r>
          </a:p>
        </p:txBody>
      </p:sp>
      <p:sp>
        <p:nvSpPr>
          <p:cNvPr id="5" name="Slide Number Placeholder 4">
            <a:extLst>
              <a:ext uri="{FF2B5EF4-FFF2-40B4-BE49-F238E27FC236}">
                <a16:creationId xmlns:a16="http://schemas.microsoft.com/office/drawing/2014/main" id="{CECD1DF5-F0EA-44EF-8565-E013E5EE4706}"/>
              </a:ext>
            </a:extLst>
          </p:cNvPr>
          <p:cNvSpPr>
            <a:spLocks noGrp="1"/>
          </p:cNvSpPr>
          <p:nvPr>
            <p:ph type="sldNum" sz="quarter" idx="12"/>
          </p:nvPr>
        </p:nvSpPr>
        <p:spPr/>
        <p:txBody>
          <a:bodyPr/>
          <a:lstStyle/>
          <a:p>
            <a:fld id="{0BD7AF65-ABD8-9745-9161-1D3466EAFE0E}" type="slidenum">
              <a:rPr lang="en-GB" smtClean="0"/>
              <a:t>8</a:t>
            </a:fld>
            <a:endParaRPr lang="en-GB"/>
          </a:p>
        </p:txBody>
      </p:sp>
    </p:spTree>
    <p:extLst>
      <p:ext uri="{BB962C8B-B14F-4D97-AF65-F5344CB8AC3E}">
        <p14:creationId xmlns:p14="http://schemas.microsoft.com/office/powerpoint/2010/main" val="2727071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D14F81-E71A-4477-94BA-F0D47F6ADB8F}"/>
              </a:ext>
            </a:extLst>
          </p:cNvPr>
          <p:cNvSpPr>
            <a:spLocks noGrp="1"/>
          </p:cNvSpPr>
          <p:nvPr>
            <p:ph type="title"/>
          </p:nvPr>
        </p:nvSpPr>
        <p:spPr>
          <a:xfrm>
            <a:off x="358774" y="339725"/>
            <a:ext cx="8087342" cy="341572"/>
          </a:xfrm>
        </p:spPr>
        <p:txBody>
          <a:bodyPr/>
          <a:lstStyle/>
          <a:p>
            <a:r>
              <a:rPr lang="en-GB" dirty="0"/>
              <a:t>Developing staff and student digital capability</a:t>
            </a:r>
          </a:p>
        </p:txBody>
      </p:sp>
      <p:pic>
        <p:nvPicPr>
          <p:cNvPr id="5" name="Content Placeholder 4" descr="Our digital capability framework for individuals which outlines the six elements of: ICT proficiency; Information, data and media literacies; digital creation, problem solving and innovation; digital communication, collaboration and participation; digital learning and development; digital identity and wellbeing. A full description is given in the notes pane below the slide.">
            <a:extLst>
              <a:ext uri="{FF2B5EF4-FFF2-40B4-BE49-F238E27FC236}">
                <a16:creationId xmlns:a16="http://schemas.microsoft.com/office/drawing/2014/main" id="{2E0BE2C0-7420-4451-BC4C-3DE1EADCCA9B}"/>
              </a:ext>
            </a:extLst>
          </p:cNvPr>
          <p:cNvPicPr>
            <a:picLocks noGrp="1" noChangeAspect="1"/>
          </p:cNvPicPr>
          <p:nvPr>
            <p:ph idx="1"/>
          </p:nvPr>
        </p:nvPicPr>
        <p:blipFill>
          <a:blip r:embed="rId3"/>
          <a:stretch>
            <a:fillRect/>
          </a:stretch>
        </p:blipFill>
        <p:spPr>
          <a:xfrm>
            <a:off x="358774" y="858021"/>
            <a:ext cx="8223969" cy="4125755"/>
          </a:xfrm>
        </p:spPr>
      </p:pic>
      <p:sp>
        <p:nvSpPr>
          <p:cNvPr id="4" name="Slide Number Placeholder 3">
            <a:extLst>
              <a:ext uri="{FF2B5EF4-FFF2-40B4-BE49-F238E27FC236}">
                <a16:creationId xmlns:a16="http://schemas.microsoft.com/office/drawing/2014/main" id="{C9BCBF9C-02C9-4A9F-8795-A9A055B0535F}"/>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BD7AF65-ABD8-9745-9161-1D3466EAFE0E}" type="slidenum">
              <a:rPr kumimoji="0" lang="en-GB" sz="800" b="0" i="0" u="none" strike="noStrike" kern="1200" cap="none" spc="0" normalizeH="0" baseline="0" noProof="0" smtClean="0">
                <a:ln>
                  <a:noFill/>
                </a:ln>
                <a:solidFill>
                  <a:prstClr val="black"/>
                </a:solidFill>
                <a:effectLst/>
                <a:uLnTx/>
                <a:uFillTx/>
                <a:latin typeface="Arial" panose="020B0604020202020204"/>
                <a:cs typeface="+mn-cs"/>
              </a:rPr>
              <a:pPr marL="0" marR="0" lvl="0" indent="0" algn="l" defTabSz="685800" rtl="0" eaLnBrk="1" fontAlgn="auto" latinLnBrk="0" hangingPunct="1">
                <a:lnSpc>
                  <a:spcPct val="100000"/>
                </a:lnSpc>
                <a:spcBef>
                  <a:spcPts val="0"/>
                </a:spcBef>
                <a:spcAft>
                  <a:spcPts val="0"/>
                </a:spcAft>
                <a:buClrTx/>
                <a:buSzTx/>
                <a:buFontTx/>
                <a:buNone/>
                <a:tabLst/>
                <a:defRPr/>
              </a:pPr>
              <a:t>9</a:t>
            </a:fld>
            <a:endParaRPr kumimoji="0" lang="en-GB" sz="800" b="0" i="0" u="none" strike="noStrike" kern="1200" cap="none" spc="0" normalizeH="0" baseline="0" noProof="0" dirty="0">
              <a:ln>
                <a:noFill/>
              </a:ln>
              <a:solidFill>
                <a:prstClr val="black"/>
              </a:solidFill>
              <a:effectLst/>
              <a:uLnTx/>
              <a:uFillTx/>
              <a:latin typeface="Arial" panose="020B0604020202020204"/>
              <a:cs typeface="+mn-cs"/>
            </a:endParaRPr>
          </a:p>
        </p:txBody>
      </p:sp>
    </p:spTree>
    <p:extLst>
      <p:ext uri="{BB962C8B-B14F-4D97-AF65-F5344CB8AC3E}">
        <p14:creationId xmlns:p14="http://schemas.microsoft.com/office/powerpoint/2010/main" val="143056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FF972702-4338-634D-BD86-D9D623F37B72}"/>
    </a:ext>
  </a:extLst>
</a:theme>
</file>

<file path=ppt/theme/theme10.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C3767409-0955-E844-AFC7-74F801E13536}"/>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6CED5C3F-7126-F74A-AF7D-B9ED406EA9B4}"/>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C2CCCB20-87C9-EB4B-A341-1CBB890B2448}"/>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6B72EB9E-FFFF-1E4F-9682-EB5236AB98A9}"/>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3C2C10D4-D98D-144A-9C9B-5EF0F4BAFBB7}"/>
    </a:ext>
  </a:extLst>
</a:theme>
</file>

<file path=ppt/theme/theme7.xml><?xml version="1.0" encoding="utf-8"?>
<a:theme xmlns:a="http://schemas.openxmlformats.org/drawingml/2006/main" name="Jisc Content Slides">
  <a:themeElements>
    <a:clrScheme name="Jisc Colours 01">
      <a:dk1>
        <a:srgbClr val="2C3841"/>
      </a:dk1>
      <a:lt1>
        <a:srgbClr val="FFFFFF"/>
      </a:lt1>
      <a:dk2>
        <a:srgbClr val="000000"/>
      </a:dk2>
      <a:lt2>
        <a:srgbClr val="CADCF0"/>
      </a:lt2>
      <a:accent1>
        <a:srgbClr val="E85E12"/>
      </a:accent1>
      <a:accent2>
        <a:srgbClr val="9F3515"/>
      </a:accent2>
      <a:accent3>
        <a:srgbClr val="B71A8B"/>
      </a:accent3>
      <a:accent4>
        <a:srgbClr val="552481"/>
      </a:accent4>
      <a:accent5>
        <a:srgbClr val="0092CB"/>
      </a:accent5>
      <a:accent6>
        <a:srgbClr val="00557F"/>
      </a:accent6>
      <a:hlink>
        <a:srgbClr val="E85E12"/>
      </a:hlink>
      <a:folHlink>
        <a:srgbClr val="E85E1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72000" tIns="36000" rIns="72000" bIns="36000" rtlCol="0" anchor="ctr" anchorCtr="0">
        <a:spAutoFit/>
      </a:bodyPr>
      <a:lstStyle>
        <a:defPPr>
          <a:lnSpc>
            <a:spcPct val="99000"/>
          </a:lnSpc>
          <a:defRPr sz="2000" dirty="0" err="1" smtClean="0"/>
        </a:defPPr>
      </a:lstStyle>
    </a:txDef>
  </a:objectDefaults>
  <a:extraClrSchemeLst/>
  <a:extLst>
    <a:ext uri="{05A4C25C-085E-4340-85A3-A5531E510DB2}">
      <thm15:themeFamily xmlns:thm15="http://schemas.microsoft.com/office/thememl/2012/main" name="Jisc Standard 16-9 Mar 2015.potx" id="{932D912D-11CF-44FC-990C-E1C440572D42}" vid="{41AA9286-7D22-4A79-8B2F-04BB83FE06C2}"/>
    </a:ext>
  </a:extLst>
</a:theme>
</file>

<file path=ppt/theme/theme8.xml><?xml version="1.0" encoding="utf-8"?>
<a:theme xmlns:a="http://schemas.openxmlformats.org/drawingml/2006/main" name="PLAIN">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DEC2018_v2" id="{44523D53-DEA1-4D03-8469-B2AD049BD86C}" vid="{FB1644FF-D291-40BD-BA74-5EE3B0F8BCC7}"/>
    </a:ext>
  </a:ext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P0199_FE VALUE CASE STUDY_AUG18" id="{5C986A12-F4E8-BC49-B651-D5771DCC34E8}" vid="{FF972702-4338-634D-BD86-D9D623F37B7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07015F2040C14A82FBF0CD8793F802" ma:contentTypeVersion="15" ma:contentTypeDescription="Create a new document." ma:contentTypeScope="" ma:versionID="592211b659f5fe638d9115e219a017d0">
  <xsd:schema xmlns:xsd="http://www.w3.org/2001/XMLSchema" xmlns:xs="http://www.w3.org/2001/XMLSchema" xmlns:p="http://schemas.microsoft.com/office/2006/metadata/properties" xmlns:ns1="http://schemas.microsoft.com/sharepoint/v3" xmlns:ns3="9d5e4d04-0ef6-4c8b-9c92-2c01da6edfc8" xmlns:ns4="ce67d1c0-4a33-47ad-9c56-90a8e6189dab" targetNamespace="http://schemas.microsoft.com/office/2006/metadata/properties" ma:root="true" ma:fieldsID="0d7b41bda90c2ec33cc7fc291b642f62" ns1:_="" ns3:_="" ns4:_="">
    <xsd:import namespace="http://schemas.microsoft.com/sharepoint/v3"/>
    <xsd:import namespace="9d5e4d04-0ef6-4c8b-9c92-2c01da6edfc8"/>
    <xsd:import namespace="ce67d1c0-4a33-47ad-9c56-90a8e6189dab"/>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5e4d04-0ef6-4c8b-9c92-2c01da6edfc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67d1c0-4a33-47ad-9c56-90a8e6189da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843D65-FDF2-4AC9-A6F2-DBB3B67D1F99}">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D5270E0-CF89-430C-BDEA-5B6C7B414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e4d04-0ef6-4c8b-9c92-2c01da6edfc8"/>
    <ds:schemaRef ds:uri="ce67d1c0-4a33-47ad-9c56-90a8e6189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76A955-90D6-4B25-BE65-DDF49904D5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8282</TotalTime>
  <Words>6131</Words>
  <Application>Microsoft Office PowerPoint</Application>
  <PresentationFormat>On-screen Show (16:9)</PresentationFormat>
  <Paragraphs>520</Paragraphs>
  <Slides>42</Slides>
  <Notes>42</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42</vt:i4>
      </vt:variant>
    </vt:vector>
  </HeadingPairs>
  <TitlesOfParts>
    <vt:vector size="57" baseType="lpstr">
      <vt:lpstr>Arial</vt:lpstr>
      <vt:lpstr>Calibri</vt:lpstr>
      <vt:lpstr>Corbel</vt:lpstr>
      <vt:lpstr>Leelawadee</vt:lpstr>
      <vt:lpstr>Lucida Grande</vt:lpstr>
      <vt:lpstr>Office Theme</vt:lpstr>
      <vt:lpstr>1_Office Theme</vt:lpstr>
      <vt:lpstr>3_Office Theme</vt:lpstr>
      <vt:lpstr>4_Office Theme</vt:lpstr>
      <vt:lpstr>5_Office Theme</vt:lpstr>
      <vt:lpstr>2_Office Theme</vt:lpstr>
      <vt:lpstr>Jisc Content Slides</vt:lpstr>
      <vt:lpstr>PLAIN</vt:lpstr>
      <vt:lpstr>6_Office Theme</vt:lpstr>
      <vt:lpstr>PLAIN</vt:lpstr>
      <vt:lpstr>Building digital capability  September 2020</vt:lpstr>
      <vt:lpstr>Why is digital capability important?</vt:lpstr>
      <vt:lpstr>Why is digital capability important?</vt:lpstr>
      <vt:lpstr>What organisations have told us</vt:lpstr>
      <vt:lpstr>What the students are telling us </vt:lpstr>
      <vt:lpstr>What the students are telling us</vt:lpstr>
      <vt:lpstr>Building digital capability service</vt:lpstr>
      <vt:lpstr>Introducing the Jisc digital capability framework</vt:lpstr>
      <vt:lpstr>Developing staff and student digital capability</vt:lpstr>
      <vt:lpstr>Contextualising the framework</vt:lpstr>
      <vt:lpstr>Introducing the discovery tool</vt:lpstr>
      <vt:lpstr>A starting point for staff and students: the discovery tool</vt:lpstr>
      <vt:lpstr>Dashboards – staff and students</vt:lpstr>
      <vt:lpstr>Question bank</vt:lpstr>
      <vt:lpstr>Each question set has two question types:</vt:lpstr>
      <vt:lpstr>Individual report</vt:lpstr>
      <vt:lpstr>Ability to surface local resources   </vt:lpstr>
      <vt:lpstr>Resource bank</vt:lpstr>
      <vt:lpstr>Institutional data dashboards</vt:lpstr>
      <vt:lpstr>Service website</vt:lpstr>
      <vt:lpstr>Perceived levels of benefit of the discovery tool</vt:lpstr>
      <vt:lpstr>Discovery tool benefits: staff and students</vt:lpstr>
      <vt:lpstr>Perceived levels of benefit of the discovery tool to organisations</vt:lpstr>
      <vt:lpstr>Building organisational digital capability</vt:lpstr>
      <vt:lpstr>    Developing organisational digital capability</vt:lpstr>
      <vt:lpstr>What are organisations doing in this space?</vt:lpstr>
      <vt:lpstr>Identifying good practice principles </vt:lpstr>
      <vt:lpstr>Examples</vt:lpstr>
      <vt:lpstr>Where are you on your journey?</vt:lpstr>
      <vt:lpstr>Implementing the discovery tool</vt:lpstr>
      <vt:lpstr>Implementing the discovery tool </vt:lpstr>
      <vt:lpstr>Engaging staff and students</vt:lpstr>
      <vt:lpstr>Engaging students</vt:lpstr>
      <vt:lpstr>Ideas and examples  </vt:lpstr>
      <vt:lpstr>Ideas and examples </vt:lpstr>
      <vt:lpstr>Where to start….</vt:lpstr>
      <vt:lpstr>Reflection and discussion</vt:lpstr>
      <vt:lpstr>Working with you</vt:lpstr>
      <vt:lpstr>Digital capabilities support webinars</vt:lpstr>
      <vt:lpstr>Digital capabilities community of practice</vt:lpstr>
      <vt:lpstr>Training courses</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Jisc to  further education</dc:title>
  <dc:creator>Luke Abraham</dc:creator>
  <cp:lastModifiedBy>Lisa Gray</cp:lastModifiedBy>
  <cp:revision>128</cp:revision>
  <cp:lastPrinted>1601-01-01T00:00:00Z</cp:lastPrinted>
  <dcterms:created xsi:type="dcterms:W3CDTF">1601-01-01T00:00:00Z</dcterms:created>
  <dcterms:modified xsi:type="dcterms:W3CDTF">2020-09-15T15:47:57Z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0x0101009807015F2040C14A82FBF0CD8793F802</vt:lpwstr>
  </property>
  <property fmtid="{D5CDD505-2E9C-101B-9397-08002B2CF9AE}" pid="3" name="_dlc_DocIdItemGuid">
    <vt:lpwstr>f728a219-a77c-403c-b5b7-ecf39345974b</vt:lpwstr>
  </property>
</Properties>
</file>