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7" r:id="rId6"/>
    <p:sldId id="265" r:id="rId7"/>
    <p:sldId id="256" r:id="rId8"/>
    <p:sldId id="260" r:id="rId9"/>
    <p:sldId id="261" r:id="rId10"/>
    <p:sldId id="262" r:id="rId11"/>
    <p:sldId id="263" r:id="rId12"/>
    <p:sldId id="264" r:id="rId13"/>
    <p:sldId id="259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22F468E-21CB-4A29-BDA2-4A4708B98CBC}">
          <p14:sldIdLst>
            <p14:sldId id="257"/>
            <p14:sldId id="265"/>
            <p14:sldId id="256"/>
          </p14:sldIdLst>
        </p14:section>
        <p14:section name="L&amp;T section" id="{31BC5CC9-6812-486D-8C76-45BD4DBB51EF}">
          <p14:sldIdLst>
            <p14:sldId id="260"/>
          </p14:sldIdLst>
        </p14:section>
        <p14:section name="Data section" id="{7B81B61A-22CF-4E78-A52E-2DBB8BC3401F}">
          <p14:sldIdLst>
            <p14:sldId id="261"/>
          </p14:sldIdLst>
        </p14:section>
        <p14:section name="P&amp;D section" id="{9A6736AE-B92D-4194-B33D-3A69BDD58E4A}">
          <p14:sldIdLst>
            <p14:sldId id="262"/>
          </p14:sldIdLst>
        </p14:section>
        <p14:section name="Induction section" id="{1DA61B0A-7CF0-4D8F-AED2-83CDFA4766D2}">
          <p14:sldIdLst>
            <p14:sldId id="263"/>
          </p14:sldIdLst>
        </p14:section>
        <p14:section name="Next steps" id="{573F68A6-B729-4E62-89A5-0A5B073DE0C9}">
          <p14:sldIdLst>
            <p14:sldId id="264"/>
          </p14:sldIdLst>
        </p14:section>
        <p14:section name="Tips section" id="{D3FB94F2-7FF5-41B3-A0CB-8034862344C5}">
          <p14:sldIdLst>
            <p14:sldId id="259"/>
            <p14:sldId id="267"/>
          </p14:sldIdLst>
        </p14:section>
        <p14:section name="BDC Image" id="{6A3DF501-0657-44C9-8DCF-BFFF432243CA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CD0"/>
    <a:srgbClr val="FFB7B2"/>
    <a:srgbClr val="B5EAD7"/>
    <a:srgbClr val="C7CEEA"/>
    <a:srgbClr val="F8CBAD"/>
    <a:srgbClr val="D5EAB4"/>
    <a:srgbClr val="E2F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2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58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95F3-3F00-4FF8-9D73-512528C24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5C5BF-C740-41B2-B2CC-4C0A7E3A6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66C0B-A7D6-4A1B-A358-2CB882D0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D8A-8894-407D-AE17-29554803B45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A4620-25EC-4EEE-8781-1D8C41A5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052E8-1B4C-4B81-B6C0-641CC24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33F9-FFAA-4DCA-8CBC-3444C38C0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8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AF06-4125-401E-8EE6-7D53DECF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39D0B-48C0-40FA-926E-234DA8F15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961F4-8FC0-4F91-AD8B-B0052CF0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D8A-8894-407D-AE17-29554803B45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75DA7-B21E-49BC-A95F-1C89FD76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E0C92-8613-4D84-A4D0-F7B3BB47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33F9-FFAA-4DCA-8CBC-3444C38C0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4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08747-A3C9-4255-9E18-17F748536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49868-CC1A-44B3-BF5D-CFADE61A5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DB89-A97C-4E2A-A333-9C3D8105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D8A-8894-407D-AE17-29554803B45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2BF84-F657-4229-AA08-910A417E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D30CF-746D-4ED2-83FC-60039D46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33F9-FFAA-4DCA-8CBC-3444C38C0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1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B470-A3B5-4188-8C4D-E246BA06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3A3F5-F379-4B12-9657-892FBF8E8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7BA5-CD76-4B72-A9DE-382940BD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D8A-8894-407D-AE17-29554803B45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E450D-CC6D-4382-86F7-346AB0B8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FA2AF-7CDD-4146-85F6-4A70132D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33F9-FFAA-4DCA-8CBC-3444C38C0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7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A25A-D152-4CFE-A9EB-3792B3F4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8E4E-63ED-4E36-8B7F-5D969682E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3EFFA-CF8E-424F-B396-3F62E8C6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D8A-8894-407D-AE17-29554803B45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4D5DC-90A3-4555-8201-554E38F5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4DAE1-FB1A-4C8A-9155-2A292E17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33F9-FFAA-4DCA-8CBC-3444C38C0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3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D570-17B3-43F4-B974-4A89838D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713B-6CD1-4CEF-B92A-89FD8F75F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DBFFF-7C1E-4BE6-846D-809638822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EEEB6-D180-4421-B44C-DDB716A7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D8A-8894-407D-AE17-29554803B45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FDA6F-6284-48E9-B56F-3403DA04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D2A0E-35FD-450A-A929-424A113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33F9-FFAA-4DCA-8CBC-3444C38C0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07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4B43-383C-48DC-B17F-0BB07A2A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EAA9C-F5C3-4D33-815A-D2CA99417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0FE38-889D-4689-9A32-EAC8E75E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2A06E-7C70-4E02-98F1-132686CB7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0DF16-F6E1-4E1F-979F-7324C97D2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B45D7-4789-45D8-AC4F-6A1119083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D8A-8894-407D-AE17-29554803B45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88A04-CE49-4B9F-ACB8-A6C10725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A5A824-0AFF-4B06-B12A-FFFA68FB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33F9-FFAA-4DCA-8CBC-3444C38C0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9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05CB-92FC-4FD7-BB9A-6D549918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E1E83-6CAC-4E06-8B37-EB7AC6DF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D8A-8894-407D-AE17-29554803B45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7D7F0-1C78-4F8A-B876-3C26D154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1A6AB-9DC6-4938-BA64-2CACE8A7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33F9-FFAA-4DCA-8CBC-3444C38C0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1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F4E59-1369-4D3B-8081-AD8096B0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D8A-8894-407D-AE17-29554803B45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96D08-6BCC-4E54-9BE5-B4E3D58D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7C68-5AD9-4F4B-B8EE-154FECAC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33F9-FFAA-4DCA-8CBC-3444C38C0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4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29B9-A6FA-48F6-8EE0-856F1590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21B8-A218-48EA-AA58-C60F293BB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F252E-0643-442D-A3A9-84BF7EFAD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23EA2-ADB0-41F2-BB53-B6C2BF6A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D8A-8894-407D-AE17-29554803B45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D3638-E8A7-4E33-8AA6-63158582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4EF34-8E78-4375-A9B6-187A5A38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33F9-FFAA-4DCA-8CBC-3444C38C0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76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3093-479A-4581-BC67-00636372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2C003-289D-4220-A1AC-8BE0E8586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EB086-A696-494E-A678-5935FE364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B8DEA-1F43-411D-9ABE-BBD45DDD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D8A-8894-407D-AE17-29554803B45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D2395-A55B-46C4-AEE9-6C365276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BB6E4-E9D8-44CD-882A-D8834736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33F9-FFAA-4DCA-8CBC-3444C38C0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44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E9B18-D50F-4C36-A11F-68ACC7F8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EBDBF-3D01-4470-BF7B-54B25C9B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9698F-9DFB-404C-8953-737F6C9F9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FAD8A-8894-407D-AE17-29554803B45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7A0FF-4ED8-4C75-B998-681B10A05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BE43-CB10-4B67-8F30-9B10E788C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33F9-FFAA-4DCA-8CBC-3444C38C0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7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3" Type="http://schemas.openxmlformats.org/officeDocument/2006/relationships/image" Target="../media/image3.svg"/><Relationship Id="rId7" Type="http://schemas.openxmlformats.org/officeDocument/2006/relationships/slide" Target="slide5.xml"/><Relationship Id="rId12" Type="http://schemas.openxmlformats.org/officeDocument/2006/relationships/image" Target="../media/image9.svg"/><Relationship Id="rId2" Type="http://schemas.openxmlformats.org/officeDocument/2006/relationships/image" Target="../media/image2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7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14F4D-DDB8-4D0B-B9EF-DF53AE1A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0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Embedding the JISC Discovery Tool into University Culture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 descr="Leeds Trinity University logo">
            <a:extLst>
              <a:ext uri="{FF2B5EF4-FFF2-40B4-BE49-F238E27FC236}">
                <a16:creationId xmlns:a16="http://schemas.microsoft.com/office/drawing/2014/main" id="{5714A0FF-9B92-443D-B08F-31223771C0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/>
          <a:stretch/>
        </p:blipFill>
        <p:spPr>
          <a:xfrm>
            <a:off x="4609399" y="315616"/>
            <a:ext cx="2694581" cy="12724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551479-3AE7-40A4-8739-C08BCFC6C837}"/>
              </a:ext>
            </a:extLst>
          </p:cNvPr>
          <p:cNvSpPr txBox="1"/>
          <p:nvPr/>
        </p:nvSpPr>
        <p:spPr>
          <a:xfrm>
            <a:off x="5128306" y="5344645"/>
            <a:ext cx="193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Patrick Turner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IT Systems Trainer</a:t>
            </a:r>
          </a:p>
        </p:txBody>
      </p:sp>
    </p:spTree>
    <p:extLst>
      <p:ext uri="{BB962C8B-B14F-4D97-AF65-F5344CB8AC3E}">
        <p14:creationId xmlns:p14="http://schemas.microsoft.com/office/powerpoint/2010/main" val="1304311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30B7A3-DA27-4D87-9E77-398AAB1046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29158" y="2961983"/>
            <a:ext cx="233368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2933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9872-4093-4F71-8CF2-8BBDF31A0E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Screenshots of discovery tool</a:t>
            </a:r>
            <a:endParaRPr lang="en-GB" dirty="0"/>
          </a:p>
        </p:txBody>
      </p:sp>
      <p:pic>
        <p:nvPicPr>
          <p:cNvPr id="5" name="Picture 4" descr="Screenshot of the Jisc discovery tool resource bank for effective only teaching, showing links to various resources on digital skills">
            <a:extLst>
              <a:ext uri="{FF2B5EF4-FFF2-40B4-BE49-F238E27FC236}">
                <a16:creationId xmlns:a16="http://schemas.microsoft.com/office/drawing/2014/main" id="{A8BA5FA6-50B8-4B8D-8C74-61A2E2D5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5" y="807812"/>
            <a:ext cx="7063787" cy="5076883"/>
          </a:xfrm>
          <a:prstGeom prst="rect">
            <a:avLst/>
          </a:prstGeom>
        </p:spPr>
      </p:pic>
      <p:pic>
        <p:nvPicPr>
          <p:cNvPr id="7" name="Picture 6" descr="Screenshot of the Leeds Trinity University digital capabilities website, which provides additional features and advice about the jisc digital capability tool">
            <a:extLst>
              <a:ext uri="{FF2B5EF4-FFF2-40B4-BE49-F238E27FC236}">
                <a16:creationId xmlns:a16="http://schemas.microsoft.com/office/drawing/2014/main" id="{19DEB134-33AB-40C1-A1CD-7FF473E24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234" y="-4207"/>
            <a:ext cx="2937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42AF42-59DD-404A-9654-2D0AB6E4FF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1988" y="443176"/>
            <a:ext cx="488731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IT Systems Trainer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8F09D-A46E-4D68-B3DE-4FEC2629DA65}"/>
              </a:ext>
            </a:extLst>
          </p:cNvPr>
          <p:cNvSpPr txBox="1"/>
          <p:nvPr/>
        </p:nvSpPr>
        <p:spPr>
          <a:xfrm>
            <a:off x="1049034" y="1576358"/>
            <a:ext cx="87457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Role created around the time of the 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Offering a training portfolio to support staff with the introduction of new technologies; mainly MS Teams and associated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Researched systems for staff to self-assess their digital capabilities and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Went with JISC’s Discovery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Spent time creating a layout that pointed staff in the direction of LTU resources and approved tools (internal training, guidance and external resources such as LinkedIn Learning)</a:t>
            </a:r>
          </a:p>
        </p:txBody>
      </p:sp>
    </p:spTree>
    <p:extLst>
      <p:ext uri="{BB962C8B-B14F-4D97-AF65-F5344CB8AC3E}">
        <p14:creationId xmlns:p14="http://schemas.microsoft.com/office/powerpoint/2010/main" val="101376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D01963-2B7B-4706-9957-4D1DE0305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357575" y="4452012"/>
            <a:ext cx="9368392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9D2AFC3-4A86-430B-83A0-79952D8F3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888" y="4255671"/>
            <a:ext cx="392687" cy="3926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661CACA-9E0C-449C-BCFF-D812F0C6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1625" y="4255667"/>
            <a:ext cx="392687" cy="3926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8B6A153-23F5-4E83-BDAB-FCE17063D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6395" y="4255668"/>
            <a:ext cx="392687" cy="3926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04DF5C3-1F4E-48A3-8108-B62539F7B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7327" y="4255667"/>
            <a:ext cx="392687" cy="3926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D08FEB-0035-4E9C-BC9E-77C0D0CB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9476" y="4259097"/>
            <a:ext cx="392687" cy="3926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D2CDDC22-48B3-41CA-85CE-37D64379D1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1988" y="443176"/>
            <a:ext cx="488731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Timeline of Key Events</a:t>
            </a:r>
          </a:p>
        </p:txBody>
      </p:sp>
      <p:grpSp>
        <p:nvGrpSpPr>
          <p:cNvPr id="36" name="Group 35" descr="Learning &amp; Teaching Day">
            <a:extLst>
              <a:ext uri="{FF2B5EF4-FFF2-40B4-BE49-F238E27FC236}">
                <a16:creationId xmlns:a16="http://schemas.microsoft.com/office/drawing/2014/main" id="{028A0C12-97AB-40A5-810E-B2AD8EA9EDF2}"/>
              </a:ext>
            </a:extLst>
          </p:cNvPr>
          <p:cNvGrpSpPr/>
          <p:nvPr/>
        </p:nvGrpSpPr>
        <p:grpSpPr>
          <a:xfrm>
            <a:off x="340488" y="2191713"/>
            <a:ext cx="1802637" cy="1733308"/>
            <a:chOff x="433357" y="2468999"/>
            <a:chExt cx="1500626" cy="14429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4E894F-F3BD-421A-9736-E60CA50A6978}"/>
                </a:ext>
              </a:extLst>
            </p:cNvPr>
            <p:cNvSpPr/>
            <p:nvPr/>
          </p:nvSpPr>
          <p:spPr>
            <a:xfrm>
              <a:off x="433357" y="2468999"/>
              <a:ext cx="1500626" cy="144291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096DD0-7C59-40B3-9E07-859DB409C4EF}"/>
                </a:ext>
              </a:extLst>
            </p:cNvPr>
            <p:cNvSpPr txBox="1"/>
            <p:nvPr/>
          </p:nvSpPr>
          <p:spPr>
            <a:xfrm>
              <a:off x="483613" y="2675510"/>
              <a:ext cx="14333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Learning &amp; Teaching Day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977FD56-295F-48FD-B696-2789FA440192}"/>
              </a:ext>
            </a:extLst>
          </p:cNvPr>
          <p:cNvSpPr txBox="1"/>
          <p:nvPr/>
        </p:nvSpPr>
        <p:spPr>
          <a:xfrm>
            <a:off x="660555" y="4982430"/>
            <a:ext cx="10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Jan 2021</a:t>
            </a:r>
          </a:p>
        </p:txBody>
      </p:sp>
      <p:grpSp>
        <p:nvGrpSpPr>
          <p:cNvPr id="37" name="Group 36" descr="Data Analysis&#10;">
            <a:extLst>
              <a:ext uri="{FF2B5EF4-FFF2-40B4-BE49-F238E27FC236}">
                <a16:creationId xmlns:a16="http://schemas.microsoft.com/office/drawing/2014/main" id="{82122BA7-B1CC-43CA-94AC-AE40684574CA}"/>
              </a:ext>
            </a:extLst>
          </p:cNvPr>
          <p:cNvGrpSpPr/>
          <p:nvPr/>
        </p:nvGrpSpPr>
        <p:grpSpPr>
          <a:xfrm>
            <a:off x="2578806" y="2191713"/>
            <a:ext cx="1802637" cy="1733308"/>
            <a:chOff x="2682425" y="2473785"/>
            <a:chExt cx="1500626" cy="144291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3216CCE-65D6-4C39-8493-9634F7861093}"/>
                </a:ext>
              </a:extLst>
            </p:cNvPr>
            <p:cNvSpPr/>
            <p:nvPr/>
          </p:nvSpPr>
          <p:spPr>
            <a:xfrm>
              <a:off x="2682425" y="2473785"/>
              <a:ext cx="1500626" cy="1442912"/>
            </a:xfrm>
            <a:prstGeom prst="ellipse">
              <a:avLst/>
            </a:prstGeom>
            <a:solidFill>
              <a:srgbClr val="C7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8E2A13-A9AF-4A7F-82F5-76FCB4DADDC8}"/>
                </a:ext>
              </a:extLst>
            </p:cNvPr>
            <p:cNvSpPr txBox="1"/>
            <p:nvPr/>
          </p:nvSpPr>
          <p:spPr>
            <a:xfrm>
              <a:off x="2770314" y="2803558"/>
              <a:ext cx="1335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Data Analysis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C5C39F-05D2-4C92-B881-67874428220D}"/>
              </a:ext>
            </a:extLst>
          </p:cNvPr>
          <p:cNvSpPr txBox="1"/>
          <p:nvPr/>
        </p:nvSpPr>
        <p:spPr>
          <a:xfrm>
            <a:off x="2909623" y="4994958"/>
            <a:ext cx="10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Apr 2021</a:t>
            </a:r>
          </a:p>
        </p:txBody>
      </p:sp>
      <p:grpSp>
        <p:nvGrpSpPr>
          <p:cNvPr id="39" name="Group 38" descr="Performing &amp; Developing Forms&#10;">
            <a:extLst>
              <a:ext uri="{FF2B5EF4-FFF2-40B4-BE49-F238E27FC236}">
                <a16:creationId xmlns:a16="http://schemas.microsoft.com/office/drawing/2014/main" id="{E56C2E10-B837-4068-A21D-829E7A0005A2}"/>
              </a:ext>
            </a:extLst>
          </p:cNvPr>
          <p:cNvGrpSpPr/>
          <p:nvPr/>
        </p:nvGrpSpPr>
        <p:grpSpPr>
          <a:xfrm>
            <a:off x="5049112" y="2191713"/>
            <a:ext cx="1802637" cy="1733308"/>
            <a:chOff x="5141981" y="2459313"/>
            <a:chExt cx="1500626" cy="144291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01F4BAE-1619-4EFE-9909-E22DDD1F0A6F}"/>
                </a:ext>
              </a:extLst>
            </p:cNvPr>
            <p:cNvSpPr/>
            <p:nvPr/>
          </p:nvSpPr>
          <p:spPr>
            <a:xfrm>
              <a:off x="5141981" y="2459313"/>
              <a:ext cx="1500626" cy="1442912"/>
            </a:xfrm>
            <a:prstGeom prst="ellipse">
              <a:avLst/>
            </a:prstGeom>
            <a:solidFill>
              <a:srgbClr val="B5E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300795-F8F5-4162-B206-D632DCB7028A}"/>
                </a:ext>
              </a:extLst>
            </p:cNvPr>
            <p:cNvSpPr txBox="1"/>
            <p:nvPr/>
          </p:nvSpPr>
          <p:spPr>
            <a:xfrm>
              <a:off x="5264344" y="2591940"/>
              <a:ext cx="12992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Performing &amp; Developing Forms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61ED78F-FEC1-4476-BD61-5D8E079F5018}"/>
              </a:ext>
            </a:extLst>
          </p:cNvPr>
          <p:cNvSpPr txBox="1"/>
          <p:nvPr/>
        </p:nvSpPr>
        <p:spPr>
          <a:xfrm>
            <a:off x="5275564" y="4987328"/>
            <a:ext cx="10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Jun 2021</a:t>
            </a:r>
          </a:p>
        </p:txBody>
      </p:sp>
      <p:grpSp>
        <p:nvGrpSpPr>
          <p:cNvPr id="41" name="Group 40" descr="New starter Induction Process&#10;">
            <a:extLst>
              <a:ext uri="{FF2B5EF4-FFF2-40B4-BE49-F238E27FC236}">
                <a16:creationId xmlns:a16="http://schemas.microsoft.com/office/drawing/2014/main" id="{1EC9D75B-5F8D-434F-9DA1-7F2543A2DEF8}"/>
              </a:ext>
            </a:extLst>
          </p:cNvPr>
          <p:cNvGrpSpPr/>
          <p:nvPr/>
        </p:nvGrpSpPr>
        <p:grpSpPr>
          <a:xfrm>
            <a:off x="7470380" y="2191713"/>
            <a:ext cx="1802637" cy="1733308"/>
            <a:chOff x="7563249" y="2459313"/>
            <a:chExt cx="1500626" cy="144291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FFCE235-54E8-45D3-ABEB-466DCD57D16B}"/>
                </a:ext>
              </a:extLst>
            </p:cNvPr>
            <p:cNvSpPr/>
            <p:nvPr/>
          </p:nvSpPr>
          <p:spPr>
            <a:xfrm>
              <a:off x="7563249" y="2459313"/>
              <a:ext cx="1500626" cy="1442912"/>
            </a:xfrm>
            <a:prstGeom prst="ellipse">
              <a:avLst/>
            </a:prstGeom>
            <a:solidFill>
              <a:srgbClr val="FFB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8BBBEC-6350-47AA-B126-2F773A01BB44}"/>
                </a:ext>
              </a:extLst>
            </p:cNvPr>
            <p:cNvSpPr txBox="1"/>
            <p:nvPr/>
          </p:nvSpPr>
          <p:spPr>
            <a:xfrm>
              <a:off x="7645993" y="2580504"/>
              <a:ext cx="1335136" cy="69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New starter Induction Process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F5C7FFA-8CBA-4C5E-905B-0D1E4D558844}"/>
              </a:ext>
            </a:extLst>
          </p:cNvPr>
          <p:cNvSpPr txBox="1"/>
          <p:nvPr/>
        </p:nvSpPr>
        <p:spPr>
          <a:xfrm>
            <a:off x="7805588" y="4982430"/>
            <a:ext cx="110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Aug 2021</a:t>
            </a:r>
          </a:p>
        </p:txBody>
      </p:sp>
      <p:grpSp>
        <p:nvGrpSpPr>
          <p:cNvPr id="42" name="Group 41" descr="New starter Induction Process&#10;">
            <a:extLst>
              <a:ext uri="{FF2B5EF4-FFF2-40B4-BE49-F238E27FC236}">
                <a16:creationId xmlns:a16="http://schemas.microsoft.com/office/drawing/2014/main" id="{D7E3F2D5-74DA-48EF-B668-A4C8FFF74410}"/>
              </a:ext>
            </a:extLst>
          </p:cNvPr>
          <p:cNvGrpSpPr/>
          <p:nvPr/>
        </p:nvGrpSpPr>
        <p:grpSpPr>
          <a:xfrm>
            <a:off x="9988505" y="2191713"/>
            <a:ext cx="1802637" cy="1733308"/>
            <a:chOff x="10069029" y="2459313"/>
            <a:chExt cx="1500626" cy="14429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107A5E-05D6-434E-9DA9-2FFBCB5E1FB8}"/>
                </a:ext>
              </a:extLst>
            </p:cNvPr>
            <p:cNvSpPr/>
            <p:nvPr/>
          </p:nvSpPr>
          <p:spPr>
            <a:xfrm>
              <a:off x="10069029" y="2459313"/>
              <a:ext cx="1500626" cy="1442912"/>
            </a:xfrm>
            <a:prstGeom prst="ellipse">
              <a:avLst/>
            </a:prstGeom>
            <a:solidFill>
              <a:srgbClr val="E2B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22DD5B-93F8-450A-A9A5-3C9825269C7D}"/>
                </a:ext>
              </a:extLst>
            </p:cNvPr>
            <p:cNvSpPr txBox="1"/>
            <p:nvPr/>
          </p:nvSpPr>
          <p:spPr>
            <a:xfrm>
              <a:off x="10151773" y="2765129"/>
              <a:ext cx="1335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Next Steps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C77E32-494F-42FC-83A9-D31A864837D1}"/>
              </a:ext>
            </a:extLst>
          </p:cNvPr>
          <p:cNvSpPr txBox="1"/>
          <p:nvPr/>
        </p:nvSpPr>
        <p:spPr>
          <a:xfrm>
            <a:off x="10296227" y="4914196"/>
            <a:ext cx="10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2022</a:t>
            </a:r>
          </a:p>
        </p:txBody>
      </p:sp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46" name="Section Zoom 45">
                <a:extLst>
                  <a:ext uri="{FF2B5EF4-FFF2-40B4-BE49-F238E27FC236}">
                    <a16:creationId xmlns:a16="http://schemas.microsoft.com/office/drawing/2014/main" id="{1211B4C9-FB96-4782-A05F-6EDCE92B0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2053673"/>
                  </p:ext>
                </p:extLst>
              </p:nvPr>
            </p:nvGraphicFramePr>
            <p:xfrm>
              <a:off x="876638" y="3034137"/>
              <a:ext cx="678589" cy="678589"/>
            </p:xfrm>
            <a:graphic>
              <a:graphicData uri="http://schemas.microsoft.com/office/powerpoint/2016/sectionzoom">
                <psez:sectionZm>
                  <psez:sectionZmObj sectionId="{31BC5CC9-6812-486D-8C76-45BD4DBB51EF}">
                    <psez:zmPr id="{AFD84152-B4D6-4DCD-ABA2-EBECDADAB9FC}" imageType="cover" transitionDur="1000" showBg="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78589" cy="678589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46" name="Section Zoom 4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211B4C9-FB96-4782-A05F-6EDCE92B0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76638" y="3034137"/>
                <a:ext cx="678589" cy="67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48" name="Section Zoom 47">
                <a:extLst>
                  <a:ext uri="{FF2B5EF4-FFF2-40B4-BE49-F238E27FC236}">
                    <a16:creationId xmlns:a16="http://schemas.microsoft.com/office/drawing/2014/main" id="{4F14BC4C-B776-431E-B461-A08FDA888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0754954"/>
                  </p:ext>
                </p:extLst>
              </p:nvPr>
            </p:nvGraphicFramePr>
            <p:xfrm>
              <a:off x="3138670" y="3023250"/>
              <a:ext cx="682907" cy="682907"/>
            </p:xfrm>
            <a:graphic>
              <a:graphicData uri="http://schemas.microsoft.com/office/powerpoint/2016/sectionzoom">
                <psez:sectionZm>
                  <psez:sectionZmObj sectionId="{7B81B61A-22CF-4E78-A52E-2DBB8BC3401F}">
                    <psez:zmPr id="{532BB331-83F8-4764-87E6-624C7BAD357D}" imageType="cover" transitionDur="1000" showBg="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82907" cy="682907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48" name="Section Zoom 4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F14BC4C-B776-431E-B461-A08FDA888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138670" y="3023250"/>
                <a:ext cx="682907" cy="682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50" name="Section Zoom 49">
                <a:extLst>
                  <a:ext uri="{FF2B5EF4-FFF2-40B4-BE49-F238E27FC236}">
                    <a16:creationId xmlns:a16="http://schemas.microsoft.com/office/drawing/2014/main" id="{00ED1D41-6DB8-4CC1-BE47-1E8779E1E4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5674534"/>
                  </p:ext>
                </p:extLst>
              </p:nvPr>
            </p:nvGraphicFramePr>
            <p:xfrm>
              <a:off x="5672886" y="3168291"/>
              <a:ext cx="625193" cy="625193"/>
            </p:xfrm>
            <a:graphic>
              <a:graphicData uri="http://schemas.microsoft.com/office/powerpoint/2016/sectionzoom">
                <psez:sectionZm>
                  <psez:sectionZmObj sectionId="{9A6736AE-B92D-4194-B33D-3A69BDD58E4A}">
                    <psez:zmPr id="{BA7ECFB0-D514-4965-A68A-2CA6ECF56F82}" imageType="cover" transitionDur="1000" showBg="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25193" cy="62519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50" name="Section Zoom 49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00ED1D41-6DB8-4CC1-BE47-1E8779E1E4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672886" y="3168291"/>
                <a:ext cx="625193" cy="62519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52" name="Section Zoom 51">
                <a:extLst>
                  <a:ext uri="{FF2B5EF4-FFF2-40B4-BE49-F238E27FC236}">
                    <a16:creationId xmlns:a16="http://schemas.microsoft.com/office/drawing/2014/main" id="{F17C55B4-0853-4407-A760-965190E078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6497071"/>
                  </p:ext>
                </p:extLst>
              </p:nvPr>
            </p:nvGraphicFramePr>
            <p:xfrm>
              <a:off x="8034657" y="3091960"/>
              <a:ext cx="674079" cy="674079"/>
            </p:xfrm>
            <a:graphic>
              <a:graphicData uri="http://schemas.microsoft.com/office/powerpoint/2016/sectionzoom">
                <psez:sectionZm>
                  <psez:sectionZmObj sectionId="{1DA61B0A-7CF0-4D8F-AED2-83CDFA4766D2}">
                    <psez:zmPr id="{8DC8A9FF-AD8A-477E-9BE2-6BD44B3BB42B}" imageType="cover" transitionDur="1000" showBg="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2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74079" cy="674079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52" name="Section Zoom 5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F17C55B4-0853-4407-A760-965190E078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034657" y="3091960"/>
                <a:ext cx="674079" cy="674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54" name="Section Zoom 53">
                <a:extLst>
                  <a:ext uri="{FF2B5EF4-FFF2-40B4-BE49-F238E27FC236}">
                    <a16:creationId xmlns:a16="http://schemas.microsoft.com/office/drawing/2014/main" id="{D9AE55ED-C82B-40D4-9555-1DF9800D1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5552726"/>
                  </p:ext>
                </p:extLst>
              </p:nvPr>
            </p:nvGraphicFramePr>
            <p:xfrm>
              <a:off x="10543165" y="2984228"/>
              <a:ext cx="776851" cy="776851"/>
            </p:xfrm>
            <a:graphic>
              <a:graphicData uri="http://schemas.microsoft.com/office/powerpoint/2016/sectionzoom">
                <psez:sectionZm>
                  <psez:sectionZmObj sectionId="{573F68A6-B729-4E62-89A5-0A5B073DE0C9}">
                    <psez:zmPr id="{1D18E272-DFA3-4742-A80F-6B57AEDBAC60}" imageType="cover" transitionDur="1000" showBg="0">
                      <p166:blipFill xmlns:p166="http://schemas.microsoft.com/office/powerpoint/2016/6/main"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76851" cy="776851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54" name="Section Zoom 53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D9AE55ED-C82B-40D4-9555-1DF9800D1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543165" y="2984228"/>
                <a:ext cx="776851" cy="776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88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B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72304A-A63E-4E08-A826-B8F77CFFEF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34928" y="171449"/>
            <a:ext cx="5722144" cy="14200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Learning and Teaching Day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January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B8461-525A-4157-B14F-13E50D0EE51E}"/>
              </a:ext>
            </a:extLst>
          </p:cNvPr>
          <p:cNvSpPr txBox="1"/>
          <p:nvPr/>
        </p:nvSpPr>
        <p:spPr>
          <a:xfrm>
            <a:off x="1172450" y="2423440"/>
            <a:ext cx="87457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All academic staff invited to a Learning and Teaching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30min slot to explain the Discovery Tool, how to log in, sign up and navigate around the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Time scheduled in the day to complete the ‘Effective Online Teaching’ question set</a:t>
            </a:r>
          </a:p>
        </p:txBody>
      </p:sp>
    </p:spTree>
    <p:extLst>
      <p:ext uri="{BB962C8B-B14F-4D97-AF65-F5344CB8AC3E}">
        <p14:creationId xmlns:p14="http://schemas.microsoft.com/office/powerpoint/2010/main" val="312368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A35E03-DA1C-41C9-80C3-81CA6BD0A4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34928" y="171449"/>
            <a:ext cx="5722144" cy="14200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April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3044D-EE7B-4746-937F-BA1247617761}"/>
              </a:ext>
            </a:extLst>
          </p:cNvPr>
          <p:cNvSpPr txBox="1"/>
          <p:nvPr/>
        </p:nvSpPr>
        <p:spPr>
          <a:xfrm>
            <a:off x="1172450" y="2423440"/>
            <a:ext cx="87457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Staff given a few months to complete the question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Data extracted and analysed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Four areas highlighted to focus training around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IT Systems Training portfolio updated to reflect staff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Mapping exercise completed with LinkedIn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114518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B085B3-A20E-40C3-808B-A1A1D2E7CE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34927" y="171449"/>
            <a:ext cx="6159103" cy="14200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Performing &amp; Development Forms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June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5108D-9BA3-426E-8251-D619FE406B18}"/>
              </a:ext>
            </a:extLst>
          </p:cNvPr>
          <p:cNvSpPr txBox="1"/>
          <p:nvPr/>
        </p:nvSpPr>
        <p:spPr>
          <a:xfrm>
            <a:off x="1172450" y="2423440"/>
            <a:ext cx="87457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Worked with HR to add formal question to academic P&amp;D forms (mandatory)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Introduced the ‘Overall Digital Capabilities’ question 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Asked to discuss their reports with line managers to set objectives for the following 6 months</a:t>
            </a:r>
          </a:p>
        </p:txBody>
      </p:sp>
    </p:spTree>
    <p:extLst>
      <p:ext uri="{BB962C8B-B14F-4D97-AF65-F5344CB8AC3E}">
        <p14:creationId xmlns:p14="http://schemas.microsoft.com/office/powerpoint/2010/main" val="139820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0047AC-B813-4D13-BD9A-7807B9FDFD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34928" y="171449"/>
            <a:ext cx="5722144" cy="14200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New Starter Process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August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0BC94-F513-45B3-8198-E5BAC999E631}"/>
              </a:ext>
            </a:extLst>
          </p:cNvPr>
          <p:cNvSpPr txBox="1"/>
          <p:nvPr/>
        </p:nvSpPr>
        <p:spPr>
          <a:xfrm>
            <a:off x="1172450" y="2459504"/>
            <a:ext cx="87457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‘Overall Digital Capability’ question set has also been added to the new starter process (mandatory)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Written into induction forms that are sent to new starters and their line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Outcomes of the Discovery Tool report used to create specific objectives for the new starter’s 6 month probation.</a:t>
            </a:r>
          </a:p>
        </p:txBody>
      </p:sp>
    </p:spTree>
    <p:extLst>
      <p:ext uri="{BB962C8B-B14F-4D97-AF65-F5344CB8AC3E}">
        <p14:creationId xmlns:p14="http://schemas.microsoft.com/office/powerpoint/2010/main" val="421851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B02D23-1950-495E-97FF-63574932E5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56391" y="0"/>
            <a:ext cx="5722144" cy="14200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Next Steps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E8A23-52F4-4AC0-A330-7EA78470DABE}"/>
              </a:ext>
            </a:extLst>
          </p:cNvPr>
          <p:cNvSpPr txBox="1"/>
          <p:nvPr/>
        </p:nvSpPr>
        <p:spPr>
          <a:xfrm>
            <a:off x="1189280" y="1724618"/>
            <a:ext cx="10204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Working on introduction of a DigiLearn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Progressive levels where staff demonstrate and evidence their digital capabilities within their working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Level 1 will require staff to ensure they have completed the ‘Overall Digital Capabilities’ question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Launching the Discovery Tool to the Professional Services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Exploring the possibility of using the Discovery Tool with students. Many things to consider first.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0236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97D5-29BC-47D5-89B6-245D9A15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key to successful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8344-2A8A-4B5C-B366-341FF8BD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1437"/>
            <a:ext cx="10515600" cy="30749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Get leadership onboard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Create dedicated time/events for the Discovery Tool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Embed into other initiatives to highlight the importance of the tool</a:t>
            </a:r>
          </a:p>
          <a:p>
            <a:endParaRPr lang="en-GB" dirty="0"/>
          </a:p>
          <a:p>
            <a:r>
              <a:rPr lang="en-GB" dirty="0"/>
              <a:t>Keep promoting the service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73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79c6cfb5-50bc-4fca-81ee-f60fcea9a646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225BADEBBE34D8EFABF69E88D38F4" ma:contentTypeVersion="14" ma:contentTypeDescription="Create a new document." ma:contentTypeScope="" ma:versionID="fa013b1010d80b59905605e2ea5543be">
  <xsd:schema xmlns:xsd="http://www.w3.org/2001/XMLSchema" xmlns:xs="http://www.w3.org/2001/XMLSchema" xmlns:p="http://schemas.microsoft.com/office/2006/metadata/properties" xmlns:ns2="b5aa462b-f364-4780-813d-1d0476e94966" xmlns:ns3="7ca10c1c-0356-4872-9c4a-b5d3ce3bd096" targetNamespace="http://schemas.microsoft.com/office/2006/metadata/properties" ma:root="true" ma:fieldsID="ff1d2d5de4c801d4e7943cd88b363354" ns2:_="" ns3:_="">
    <xsd:import namespace="b5aa462b-f364-4780-813d-1d0476e94966"/>
    <xsd:import namespace="7ca10c1c-0356-4872-9c4a-b5d3ce3bd0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a462b-f364-4780-813d-1d0476e94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10c1c-0356-4872-9c4a-b5d3ce3bd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47745-64B9-4052-9B49-EB4324F125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7B0993B-24F2-4144-A6BE-04C3BF3310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E27310-38AC-4E8C-AA9A-8E7D3C4A282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563BB74-D3AD-42D4-85EE-1CF40388F0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aa462b-f364-4780-813d-1d0476e94966"/>
    <ds:schemaRef ds:uri="7ca10c1c-0356-4872-9c4a-b5d3ce3bd0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Embedding the JISC Discovery Tool into University Culture</vt:lpstr>
      <vt:lpstr>IT Systems Trainer</vt:lpstr>
      <vt:lpstr>Timeline of Key Events</vt:lpstr>
      <vt:lpstr>Learning and Teaching Day January 2021</vt:lpstr>
      <vt:lpstr>Data Analysis April 2021</vt:lpstr>
      <vt:lpstr>Performing &amp; Development Forms June 2021</vt:lpstr>
      <vt:lpstr>New Starter Process August 2021</vt:lpstr>
      <vt:lpstr>Next Steps 2022</vt:lpstr>
      <vt:lpstr>The key to successful implementation</vt:lpstr>
      <vt:lpstr>Thank you</vt:lpstr>
      <vt:lpstr>Screenshots of discovery tool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Turner</dc:creator>
  <cp:lastModifiedBy>Dominic Walker</cp:lastModifiedBy>
  <cp:revision>55</cp:revision>
  <dcterms:created xsi:type="dcterms:W3CDTF">2022-01-24T13:55:16Z</dcterms:created>
  <dcterms:modified xsi:type="dcterms:W3CDTF">2022-03-28T10:32:56Z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0x0101003E3225BADEBBE34D8EFABF69E88D38F4</vt:lpwstr>
  </property>
</Properties>
</file>